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Default Extension="docx" ContentType="application/vnd.openxmlformats-officedocument.wordprocessingml.document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3.xml" ContentType="application/vnd.openxmlformats-officedocument.drawingml.chart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Default Extension="emf" ContentType="image/x-emf"/>
  <Override PartName="/ppt/notesSlides/notesSlide1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notesSlides/notesSlide13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Default Extension="vml" ContentType="application/vnd.openxmlformats-officedocument.vmlDrawing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notesSlides/notesSlide4.xml" ContentType="application/vnd.openxmlformats-officedocument.presentationml.notesSlide+xml"/>
  <Override PartName="/ppt/charts/chart2.xml" ContentType="application/vnd.openxmlformats-officedocument.drawingml.chart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88" r:id="rId1"/>
  </p:sldMasterIdLst>
  <p:notesMasterIdLst>
    <p:notesMasterId r:id="rId58"/>
  </p:notesMasterIdLst>
  <p:sldIdLst>
    <p:sldId id="256" r:id="rId2"/>
    <p:sldId id="275" r:id="rId3"/>
    <p:sldId id="276" r:id="rId4"/>
    <p:sldId id="277" r:id="rId5"/>
    <p:sldId id="283" r:id="rId6"/>
    <p:sldId id="284" r:id="rId7"/>
    <p:sldId id="278" r:id="rId8"/>
    <p:sldId id="311" r:id="rId9"/>
    <p:sldId id="282" r:id="rId10"/>
    <p:sldId id="312" r:id="rId11"/>
    <p:sldId id="285" r:id="rId12"/>
    <p:sldId id="286" r:id="rId13"/>
    <p:sldId id="304" r:id="rId14"/>
    <p:sldId id="307" r:id="rId15"/>
    <p:sldId id="306" r:id="rId16"/>
    <p:sldId id="308" r:id="rId17"/>
    <p:sldId id="287" r:id="rId18"/>
    <p:sldId id="309" r:id="rId19"/>
    <p:sldId id="288" r:id="rId20"/>
    <p:sldId id="289" r:id="rId21"/>
    <p:sldId id="290" r:id="rId22"/>
    <p:sldId id="291" r:id="rId23"/>
    <p:sldId id="280" r:id="rId24"/>
    <p:sldId id="258" r:id="rId25"/>
    <p:sldId id="259" r:id="rId26"/>
    <p:sldId id="260" r:id="rId27"/>
    <p:sldId id="261" r:id="rId28"/>
    <p:sldId id="262" r:id="rId29"/>
    <p:sldId id="263" r:id="rId30"/>
    <p:sldId id="264" r:id="rId31"/>
    <p:sldId id="265" r:id="rId32"/>
    <p:sldId id="266" r:id="rId33"/>
    <p:sldId id="267" r:id="rId34"/>
    <p:sldId id="268" r:id="rId35"/>
    <p:sldId id="269" r:id="rId36"/>
    <p:sldId id="270" r:id="rId37"/>
    <p:sldId id="271" r:id="rId38"/>
    <p:sldId id="272" r:id="rId39"/>
    <p:sldId id="273" r:id="rId40"/>
    <p:sldId id="279" r:id="rId41"/>
    <p:sldId id="281" r:id="rId42"/>
    <p:sldId id="293" r:id="rId43"/>
    <p:sldId id="292" r:id="rId44"/>
    <p:sldId id="294" r:id="rId45"/>
    <p:sldId id="297" r:id="rId46"/>
    <p:sldId id="296" r:id="rId47"/>
    <p:sldId id="298" r:id="rId48"/>
    <p:sldId id="299" r:id="rId49"/>
    <p:sldId id="313" r:id="rId50"/>
    <p:sldId id="300" r:id="rId51"/>
    <p:sldId id="301" r:id="rId52"/>
    <p:sldId id="305" r:id="rId53"/>
    <p:sldId id="302" r:id="rId54"/>
    <p:sldId id="303" r:id="rId55"/>
    <p:sldId id="295" r:id="rId56"/>
    <p:sldId id="310" r:id="rId5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11" d="100"/>
          <a:sy n="111" d="100"/>
        </p:scale>
        <p:origin x="-1026" y="-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dph29\Desktop\statistics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dph29\Desktop\statistics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file:///D:\My%20Documents\School\Thesis%20Work\masters_thesis\results\matlab%20vs%20cuda%20fft%20timings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chart>
    <c:title>
      <c:tx>
        <c:rich>
          <a:bodyPr/>
          <a:lstStyle/>
          <a:p>
            <a:pPr>
              <a:defRPr/>
            </a:pPr>
            <a:r>
              <a:rPr lang="en-US" dirty="0"/>
              <a:t>Citation</a:t>
            </a:r>
            <a:r>
              <a:rPr lang="en-US" baseline="0" dirty="0"/>
              <a:t> </a:t>
            </a:r>
            <a:r>
              <a:rPr lang="en-US" baseline="0" dirty="0" smtClean="0"/>
              <a:t>Graph</a:t>
            </a:r>
            <a:endParaRPr lang="en-US" dirty="0"/>
          </a:p>
        </c:rich>
      </c:tx>
      <c:layout/>
    </c:title>
    <c:plotArea>
      <c:layout/>
      <c:scatterChart>
        <c:scatterStyle val="lineMarker"/>
        <c:ser>
          <c:idx val="1"/>
          <c:order val="0"/>
          <c:tx>
            <c:v>1-Ring</c:v>
          </c:tx>
          <c:xVal>
            <c:numRef>
              <c:f>'Citation Graph'!$A$5:$A$14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xVal>
          <c:yVal>
            <c:numRef>
              <c:f>'Citation Graph'!$B$5:$B$14</c:f>
              <c:numCache>
                <c:formatCode>General</c:formatCode>
                <c:ptCount val="10"/>
                <c:pt idx="0">
                  <c:v>1025</c:v>
                </c:pt>
                <c:pt idx="1">
                  <c:v>701</c:v>
                </c:pt>
                <c:pt idx="2">
                  <c:v>391</c:v>
                </c:pt>
                <c:pt idx="3">
                  <c:v>201</c:v>
                </c:pt>
                <c:pt idx="4">
                  <c:v>109</c:v>
                </c:pt>
                <c:pt idx="5">
                  <c:v>51</c:v>
                </c:pt>
                <c:pt idx="6">
                  <c:v>24</c:v>
                </c:pt>
                <c:pt idx="7">
                  <c:v>12</c:v>
                </c:pt>
                <c:pt idx="8">
                  <c:v>7</c:v>
                </c:pt>
                <c:pt idx="9">
                  <c:v>4</c:v>
                </c:pt>
              </c:numCache>
            </c:numRef>
          </c:yVal>
        </c:ser>
        <c:ser>
          <c:idx val="0"/>
          <c:order val="1"/>
          <c:tx>
            <c:v>2-Ring</c:v>
          </c:tx>
          <c:xVal>
            <c:numRef>
              <c:f>'Citation Graph'!$A$19:$A$28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xVal>
          <c:yVal>
            <c:numRef>
              <c:f>'Citation Graph'!$B$19:$B$28</c:f>
              <c:numCache>
                <c:formatCode>General</c:formatCode>
                <c:ptCount val="10"/>
                <c:pt idx="0">
                  <c:v>1025</c:v>
                </c:pt>
                <c:pt idx="1">
                  <c:v>736</c:v>
                </c:pt>
                <c:pt idx="2">
                  <c:v>583</c:v>
                </c:pt>
                <c:pt idx="3">
                  <c:v>390</c:v>
                </c:pt>
                <c:pt idx="4">
                  <c:v>224</c:v>
                </c:pt>
                <c:pt idx="5">
                  <c:v>118</c:v>
                </c:pt>
                <c:pt idx="6">
                  <c:v>64</c:v>
                </c:pt>
                <c:pt idx="7">
                  <c:v>33</c:v>
                </c:pt>
                <c:pt idx="8">
                  <c:v>10</c:v>
                </c:pt>
                <c:pt idx="9">
                  <c:v>2</c:v>
                </c:pt>
              </c:numCache>
            </c:numRef>
          </c:yVal>
        </c:ser>
        <c:ser>
          <c:idx val="2"/>
          <c:order val="2"/>
          <c:tx>
            <c:v>3-Ring</c:v>
          </c:tx>
          <c:marker>
            <c:spPr>
              <a:solidFill>
                <a:srgbClr val="000000">
                  <a:lumMod val="85000"/>
                  <a:lumOff val="15000"/>
                </a:srgbClr>
              </a:solidFill>
            </c:spPr>
          </c:marker>
          <c:xVal>
            <c:numRef>
              <c:f>'Citation Graph'!$A$33:$A$42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xVal>
          <c:yVal>
            <c:numRef>
              <c:f>'Citation Graph'!$B$33:$B$42</c:f>
              <c:numCache>
                <c:formatCode>General</c:formatCode>
                <c:ptCount val="10"/>
                <c:pt idx="0">
                  <c:v>1025</c:v>
                </c:pt>
                <c:pt idx="1">
                  <c:v>828</c:v>
                </c:pt>
                <c:pt idx="2">
                  <c:v>764</c:v>
                </c:pt>
                <c:pt idx="3">
                  <c:v>705</c:v>
                </c:pt>
                <c:pt idx="4">
                  <c:v>627</c:v>
                </c:pt>
                <c:pt idx="5">
                  <c:v>466</c:v>
                </c:pt>
                <c:pt idx="6">
                  <c:v>307</c:v>
                </c:pt>
                <c:pt idx="7">
                  <c:v>161</c:v>
                </c:pt>
                <c:pt idx="8">
                  <c:v>67</c:v>
                </c:pt>
                <c:pt idx="9">
                  <c:v>19</c:v>
                </c:pt>
              </c:numCache>
            </c:numRef>
          </c:yVal>
        </c:ser>
        <c:axId val="52086272"/>
        <c:axId val="52150272"/>
      </c:scatterChart>
      <c:valAx>
        <c:axId val="52086272"/>
        <c:scaling>
          <c:orientation val="minMax"/>
          <c:max val="11"/>
          <c:min val="0"/>
        </c:scaling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Iterations</a:t>
                </a:r>
              </a:p>
            </c:rich>
          </c:tx>
          <c:layout/>
        </c:title>
        <c:numFmt formatCode="General" sourceLinked="1"/>
        <c:majorTickMark val="none"/>
        <c:tickLblPos val="nextTo"/>
        <c:crossAx val="52150272"/>
        <c:crosses val="autoZero"/>
        <c:crossBetween val="midCat"/>
      </c:valAx>
      <c:valAx>
        <c:axId val="52150272"/>
        <c:scaling>
          <c:orientation val="minMax"/>
        </c:scaling>
        <c:axPos val="l"/>
        <c:majorGridlines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# of Nodes</a:t>
                </a:r>
              </a:p>
            </c:rich>
          </c:tx>
          <c:layout/>
        </c:title>
        <c:numFmt formatCode="General" sourceLinked="1"/>
        <c:majorTickMark val="none"/>
        <c:tickLblPos val="nextTo"/>
        <c:crossAx val="52086272"/>
        <c:crosses val="autoZero"/>
        <c:crossBetween val="midCat"/>
      </c:valAx>
    </c:plotArea>
    <c:legend>
      <c:legendPos val="r"/>
      <c:layout/>
    </c:legend>
    <c:plotVisOnly val="1"/>
  </c:chart>
  <c:spPr>
    <a:noFill/>
  </c:spPr>
  <c:externalData r:id="rId1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chart>
    <c:title>
      <c:tx>
        <c:rich>
          <a:bodyPr/>
          <a:lstStyle/>
          <a:p>
            <a:pPr>
              <a:defRPr/>
            </a:pPr>
            <a:r>
              <a:rPr lang="en-US" dirty="0" err="1"/>
              <a:t>Inet</a:t>
            </a:r>
            <a:r>
              <a:rPr lang="en-US" dirty="0"/>
              <a:t> </a:t>
            </a:r>
            <a:r>
              <a:rPr lang="en-US" dirty="0" smtClean="0"/>
              <a:t>4500</a:t>
            </a:r>
            <a:endParaRPr lang="en-US" dirty="0"/>
          </a:p>
        </c:rich>
      </c:tx>
      <c:layout/>
    </c:title>
    <c:plotArea>
      <c:layout/>
      <c:scatterChart>
        <c:scatterStyle val="lineMarker"/>
        <c:ser>
          <c:idx val="1"/>
          <c:order val="0"/>
          <c:tx>
            <c:v>1-Ring</c:v>
          </c:tx>
          <c:xVal>
            <c:numRef>
              <c:f>Inet4500!$A$5:$A$22</c:f>
              <c:numCache>
                <c:formatCode>General</c:formatCode>
                <c:ptCount val="18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</c:numCache>
            </c:numRef>
          </c:xVal>
          <c:yVal>
            <c:numRef>
              <c:f>Inet4500!$B$5:$B$22</c:f>
              <c:numCache>
                <c:formatCode>General</c:formatCode>
                <c:ptCount val="18"/>
                <c:pt idx="0">
                  <c:v>4500</c:v>
                </c:pt>
                <c:pt idx="1">
                  <c:v>2725</c:v>
                </c:pt>
                <c:pt idx="2">
                  <c:v>607</c:v>
                </c:pt>
                <c:pt idx="3">
                  <c:v>333</c:v>
                </c:pt>
                <c:pt idx="4">
                  <c:v>224</c:v>
                </c:pt>
                <c:pt idx="5">
                  <c:v>167</c:v>
                </c:pt>
                <c:pt idx="6">
                  <c:v>132</c:v>
                </c:pt>
                <c:pt idx="7">
                  <c:v>108</c:v>
                </c:pt>
                <c:pt idx="8">
                  <c:v>92</c:v>
                </c:pt>
                <c:pt idx="9">
                  <c:v>79</c:v>
                </c:pt>
                <c:pt idx="10">
                  <c:v>69</c:v>
                </c:pt>
                <c:pt idx="11">
                  <c:v>30</c:v>
                </c:pt>
                <c:pt idx="12">
                  <c:v>13</c:v>
                </c:pt>
                <c:pt idx="13">
                  <c:v>10</c:v>
                </c:pt>
                <c:pt idx="14">
                  <c:v>8</c:v>
                </c:pt>
                <c:pt idx="15">
                  <c:v>7</c:v>
                </c:pt>
                <c:pt idx="16">
                  <c:v>6</c:v>
                </c:pt>
                <c:pt idx="17">
                  <c:v>5</c:v>
                </c:pt>
              </c:numCache>
            </c:numRef>
          </c:yVal>
        </c:ser>
        <c:ser>
          <c:idx val="0"/>
          <c:order val="1"/>
          <c:tx>
            <c:v>2-Ring</c:v>
          </c:tx>
          <c:xVal>
            <c:numRef>
              <c:f>Inet4500!$A$27:$A$42</c:f>
              <c:numCache>
                <c:formatCode>General</c:formatCode>
                <c:ptCount val="1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</c:numCache>
            </c:numRef>
          </c:xVal>
          <c:yVal>
            <c:numRef>
              <c:f>Inet4500!$B$27:$B$42</c:f>
              <c:numCache>
                <c:formatCode>General</c:formatCode>
                <c:ptCount val="16"/>
                <c:pt idx="0">
                  <c:v>4500</c:v>
                </c:pt>
                <c:pt idx="1">
                  <c:v>3786</c:v>
                </c:pt>
                <c:pt idx="2">
                  <c:v>3326</c:v>
                </c:pt>
                <c:pt idx="3">
                  <c:v>3057</c:v>
                </c:pt>
                <c:pt idx="4">
                  <c:v>2819</c:v>
                </c:pt>
                <c:pt idx="5">
                  <c:v>2643</c:v>
                </c:pt>
                <c:pt idx="6">
                  <c:v>1787</c:v>
                </c:pt>
                <c:pt idx="7">
                  <c:v>1415</c:v>
                </c:pt>
                <c:pt idx="8">
                  <c:v>987</c:v>
                </c:pt>
                <c:pt idx="9">
                  <c:v>948</c:v>
                </c:pt>
                <c:pt idx="10">
                  <c:v>294</c:v>
                </c:pt>
                <c:pt idx="11">
                  <c:v>148</c:v>
                </c:pt>
                <c:pt idx="12">
                  <c:v>51</c:v>
                </c:pt>
                <c:pt idx="13">
                  <c:v>22</c:v>
                </c:pt>
                <c:pt idx="14">
                  <c:v>10</c:v>
                </c:pt>
                <c:pt idx="15">
                  <c:v>5</c:v>
                </c:pt>
              </c:numCache>
            </c:numRef>
          </c:yVal>
        </c:ser>
        <c:ser>
          <c:idx val="2"/>
          <c:order val="2"/>
          <c:tx>
            <c:v>3-Ring</c:v>
          </c:tx>
          <c:marker>
            <c:spPr>
              <a:solidFill>
                <a:srgbClr val="000000">
                  <a:lumMod val="85000"/>
                  <a:lumOff val="15000"/>
                </a:srgbClr>
              </a:solidFill>
            </c:spPr>
          </c:marker>
          <c:xVal>
            <c:numRef>
              <c:f>Inet4500!$A$47:$A$62</c:f>
              <c:numCache>
                <c:formatCode>General</c:formatCode>
                <c:ptCount val="1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</c:numCache>
            </c:numRef>
          </c:xVal>
          <c:yVal>
            <c:numRef>
              <c:f>Inet4500!$B$47:$B$62</c:f>
              <c:numCache>
                <c:formatCode>General</c:formatCode>
                <c:ptCount val="16"/>
                <c:pt idx="0">
                  <c:v>4500</c:v>
                </c:pt>
                <c:pt idx="1">
                  <c:v>4246</c:v>
                </c:pt>
                <c:pt idx="2">
                  <c:v>3961</c:v>
                </c:pt>
                <c:pt idx="3">
                  <c:v>3772</c:v>
                </c:pt>
                <c:pt idx="4">
                  <c:v>3539</c:v>
                </c:pt>
                <c:pt idx="5">
                  <c:v>3218</c:v>
                </c:pt>
                <c:pt idx="6">
                  <c:v>2794</c:v>
                </c:pt>
                <c:pt idx="7">
                  <c:v>2406</c:v>
                </c:pt>
                <c:pt idx="8">
                  <c:v>2102</c:v>
                </c:pt>
                <c:pt idx="9">
                  <c:v>1613</c:v>
                </c:pt>
                <c:pt idx="10">
                  <c:v>1460</c:v>
                </c:pt>
                <c:pt idx="11">
                  <c:v>1106</c:v>
                </c:pt>
                <c:pt idx="12">
                  <c:v>987</c:v>
                </c:pt>
                <c:pt idx="13">
                  <c:v>462</c:v>
                </c:pt>
                <c:pt idx="14">
                  <c:v>104</c:v>
                </c:pt>
                <c:pt idx="15">
                  <c:v>7</c:v>
                </c:pt>
              </c:numCache>
            </c:numRef>
          </c:yVal>
        </c:ser>
        <c:axId val="52280704"/>
        <c:axId val="52287360"/>
      </c:scatterChart>
      <c:valAx>
        <c:axId val="52280704"/>
        <c:scaling>
          <c:orientation val="minMax"/>
        </c:scaling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Iterations</a:t>
                </a:r>
              </a:p>
            </c:rich>
          </c:tx>
          <c:layout/>
        </c:title>
        <c:numFmt formatCode="General" sourceLinked="1"/>
        <c:majorTickMark val="none"/>
        <c:tickLblPos val="nextTo"/>
        <c:crossAx val="52287360"/>
        <c:crosses val="autoZero"/>
        <c:crossBetween val="midCat"/>
      </c:valAx>
      <c:valAx>
        <c:axId val="52287360"/>
        <c:scaling>
          <c:orientation val="minMax"/>
        </c:scaling>
        <c:axPos val="l"/>
        <c:majorGridlines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# of Nodes</a:t>
                </a:r>
              </a:p>
            </c:rich>
          </c:tx>
          <c:layout/>
        </c:title>
        <c:numFmt formatCode="General" sourceLinked="1"/>
        <c:majorTickMark val="none"/>
        <c:tickLblPos val="nextTo"/>
        <c:crossAx val="52280704"/>
        <c:crosses val="autoZero"/>
        <c:crossBetween val="midCat"/>
      </c:valAx>
    </c:plotArea>
    <c:legend>
      <c:legendPos val="r"/>
      <c:layout/>
    </c:legend>
    <c:plotVisOnly val="1"/>
  </c:chart>
  <c:externalData r:id="rId1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chart>
    <c:title>
      <c:tx>
        <c:rich>
          <a:bodyPr/>
          <a:lstStyle/>
          <a:p>
            <a:pPr>
              <a:defRPr/>
            </a:pPr>
            <a:r>
              <a:rPr lang="en-US"/>
              <a:t>N-point FFT Computation Times</a:t>
            </a:r>
          </a:p>
          <a:p>
            <a:pPr>
              <a:defRPr/>
            </a:pPr>
            <a:r>
              <a:rPr lang="en-US"/>
              <a:t>CPU vs GPU</a:t>
            </a:r>
          </a:p>
        </c:rich>
      </c:tx>
      <c:layout/>
    </c:title>
    <c:plotArea>
      <c:layout/>
      <c:scatterChart>
        <c:scatterStyle val="smoothMarker"/>
        <c:ser>
          <c:idx val="0"/>
          <c:order val="0"/>
          <c:tx>
            <c:v>CPU</c:v>
          </c:tx>
          <c:xVal>
            <c:numRef>
              <c:f>Sheet1!$B$2:$B$13</c:f>
              <c:numCache>
                <c:formatCode>General</c:formatCode>
                <c:ptCount val="12"/>
                <c:pt idx="0">
                  <c:v>5</c:v>
                </c:pt>
                <c:pt idx="1">
                  <c:v>6</c:v>
                </c:pt>
                <c:pt idx="2">
                  <c:v>7</c:v>
                </c:pt>
                <c:pt idx="3">
                  <c:v>8</c:v>
                </c:pt>
                <c:pt idx="4">
                  <c:v>9</c:v>
                </c:pt>
                <c:pt idx="5">
                  <c:v>10</c:v>
                </c:pt>
                <c:pt idx="6">
                  <c:v>11</c:v>
                </c:pt>
                <c:pt idx="7">
                  <c:v>12</c:v>
                </c:pt>
                <c:pt idx="8">
                  <c:v>13</c:v>
                </c:pt>
                <c:pt idx="9">
                  <c:v>14</c:v>
                </c:pt>
                <c:pt idx="10">
                  <c:v>15</c:v>
                </c:pt>
                <c:pt idx="11">
                  <c:v>16</c:v>
                </c:pt>
              </c:numCache>
            </c:numRef>
          </c:xVal>
          <c:yVal>
            <c:numRef>
              <c:f>Sheet1!$C$2:$C$13</c:f>
              <c:numCache>
                <c:formatCode>General</c:formatCode>
                <c:ptCount val="12"/>
                <c:pt idx="0">
                  <c:v>3.7600000000000043E-2</c:v>
                </c:pt>
                <c:pt idx="1">
                  <c:v>3.8699999999999998E-2</c:v>
                </c:pt>
                <c:pt idx="2">
                  <c:v>4.0100000000000004E-2</c:v>
                </c:pt>
                <c:pt idx="3">
                  <c:v>4.8400000000000012E-2</c:v>
                </c:pt>
                <c:pt idx="4">
                  <c:v>5.8599999999999999E-2</c:v>
                </c:pt>
                <c:pt idx="5">
                  <c:v>0.3865000000000004</c:v>
                </c:pt>
                <c:pt idx="6">
                  <c:v>0.40640000000000032</c:v>
                </c:pt>
                <c:pt idx="7">
                  <c:v>0.45960000000000001</c:v>
                </c:pt>
                <c:pt idx="8">
                  <c:v>0.93589999999999995</c:v>
                </c:pt>
                <c:pt idx="9">
                  <c:v>1.4260999999999986</c:v>
                </c:pt>
                <c:pt idx="10">
                  <c:v>3.1667000000000001</c:v>
                </c:pt>
                <c:pt idx="11">
                  <c:v>7.2339000000000002</c:v>
                </c:pt>
              </c:numCache>
            </c:numRef>
          </c:yVal>
          <c:smooth val="1"/>
        </c:ser>
        <c:ser>
          <c:idx val="1"/>
          <c:order val="1"/>
          <c:tx>
            <c:v>GPU</c:v>
          </c:tx>
          <c:xVal>
            <c:numRef>
              <c:f>Sheet1!$B$2:$B$13</c:f>
              <c:numCache>
                <c:formatCode>General</c:formatCode>
                <c:ptCount val="12"/>
                <c:pt idx="0">
                  <c:v>5</c:v>
                </c:pt>
                <c:pt idx="1">
                  <c:v>6</c:v>
                </c:pt>
                <c:pt idx="2">
                  <c:v>7</c:v>
                </c:pt>
                <c:pt idx="3">
                  <c:v>8</c:v>
                </c:pt>
                <c:pt idx="4">
                  <c:v>9</c:v>
                </c:pt>
                <c:pt idx="5">
                  <c:v>10</c:v>
                </c:pt>
                <c:pt idx="6">
                  <c:v>11</c:v>
                </c:pt>
                <c:pt idx="7">
                  <c:v>12</c:v>
                </c:pt>
                <c:pt idx="8">
                  <c:v>13</c:v>
                </c:pt>
                <c:pt idx="9">
                  <c:v>14</c:v>
                </c:pt>
                <c:pt idx="10">
                  <c:v>15</c:v>
                </c:pt>
                <c:pt idx="11">
                  <c:v>16</c:v>
                </c:pt>
              </c:numCache>
            </c:numRef>
          </c:xVal>
          <c:yVal>
            <c:numRef>
              <c:f>Sheet1!$D$2:$D$13</c:f>
              <c:numCache>
                <c:formatCode>General</c:formatCode>
                <c:ptCount val="12"/>
                <c:pt idx="0">
                  <c:v>0.52270000000000005</c:v>
                </c:pt>
                <c:pt idx="1">
                  <c:v>0.51939999999999997</c:v>
                </c:pt>
                <c:pt idx="2">
                  <c:v>0.51349999999999996</c:v>
                </c:pt>
                <c:pt idx="3">
                  <c:v>0.52159999999999951</c:v>
                </c:pt>
                <c:pt idx="4">
                  <c:v>0.64590000000000092</c:v>
                </c:pt>
                <c:pt idx="5">
                  <c:v>0.65480000000000094</c:v>
                </c:pt>
                <c:pt idx="6">
                  <c:v>0.69180000000000064</c:v>
                </c:pt>
                <c:pt idx="7">
                  <c:v>0.70360000000000078</c:v>
                </c:pt>
                <c:pt idx="8">
                  <c:v>0.73839999999999995</c:v>
                </c:pt>
                <c:pt idx="9">
                  <c:v>0.87640000000000062</c:v>
                </c:pt>
                <c:pt idx="10">
                  <c:v>1.0941000000000001</c:v>
                </c:pt>
                <c:pt idx="11">
                  <c:v>1.4666999999999986</c:v>
                </c:pt>
              </c:numCache>
            </c:numRef>
          </c:yVal>
          <c:smooth val="1"/>
        </c:ser>
        <c:axId val="52932608"/>
        <c:axId val="52934528"/>
      </c:scatterChart>
      <c:valAx>
        <c:axId val="52932608"/>
        <c:scaling>
          <c:orientation val="minMax"/>
        </c:scaling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FFT</a:t>
                </a:r>
                <a:r>
                  <a:rPr lang="en-US" baseline="0"/>
                  <a:t> Size  (N = 2^X)</a:t>
                </a:r>
              </a:p>
            </c:rich>
          </c:tx>
          <c:layout/>
        </c:title>
        <c:numFmt formatCode="General" sourceLinked="1"/>
        <c:majorTickMark val="none"/>
        <c:tickLblPos val="nextTo"/>
        <c:crossAx val="52934528"/>
        <c:crosses val="autoZero"/>
        <c:crossBetween val="midCat"/>
      </c:valAx>
      <c:valAx>
        <c:axId val="52934528"/>
        <c:scaling>
          <c:orientation val="minMax"/>
        </c:scaling>
        <c:axPos val="l"/>
        <c:majorGridlines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Computation Times (msecs)</a:t>
                </a:r>
              </a:p>
            </c:rich>
          </c:tx>
          <c:layout/>
        </c:title>
        <c:numFmt formatCode="General" sourceLinked="1"/>
        <c:majorTickMark val="none"/>
        <c:tickLblPos val="nextTo"/>
        <c:crossAx val="52932608"/>
        <c:crosses val="autoZero"/>
        <c:crossBetween val="midCat"/>
      </c:valAx>
    </c:plotArea>
    <c:legend>
      <c:legendPos val="r"/>
      <c:layout/>
    </c:legend>
    <c:plotVisOnly val="1"/>
  </c:chart>
  <c:externalData r:id="rId1"/>
</c:chartSpace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62.emf"/><Relationship Id="rId1" Type="http://schemas.openxmlformats.org/officeDocument/2006/relationships/image" Target="../media/image6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D24A68-73AC-4325-9142-5AABD52A7B20}" type="datetimeFigureOut">
              <a:rPr lang="en-US" smtClean="0"/>
              <a:pPr/>
              <a:t>6/2/2009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14870F-F62F-4448-9A13-12FAB4B1EC15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14870F-F62F-4448-9A13-12FAB4B1EC15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A66AD345-854E-4B40-A08F-2A1EEE4ACFD6}" type="slidenum">
              <a:rPr lang="en-US"/>
              <a:pPr/>
              <a:t>32</a:t>
            </a:fld>
            <a:endParaRPr lang="en-US"/>
          </a:p>
        </p:txBody>
      </p:sp>
      <p:sp>
        <p:nvSpPr>
          <p:cNvPr id="40963" name="Text Box 1"/>
          <p:cNvSpPr txBox="1">
            <a:spLocks noChangeArrowheads="1"/>
          </p:cNvSpPr>
          <p:nvPr/>
        </p:nvSpPr>
        <p:spPr bwMode="auto">
          <a:xfrm>
            <a:off x="3881438" y="8686512"/>
            <a:ext cx="2975162" cy="45604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tabLst>
                <a:tab pos="0" algn="l"/>
                <a:tab pos="407442" algn="l"/>
                <a:tab pos="816309" algn="l"/>
                <a:tab pos="1225175" algn="l"/>
                <a:tab pos="1634042" algn="l"/>
                <a:tab pos="2042909" algn="l"/>
                <a:tab pos="2451776" algn="l"/>
                <a:tab pos="2860642" algn="l"/>
                <a:tab pos="3269509" algn="l"/>
                <a:tab pos="3678375" algn="l"/>
                <a:tab pos="4087242" algn="l"/>
                <a:tab pos="4496109" algn="l"/>
                <a:tab pos="4904976" algn="l"/>
                <a:tab pos="5313842" algn="l"/>
                <a:tab pos="5722709" algn="l"/>
                <a:tab pos="6131575" algn="l"/>
                <a:tab pos="6540442" algn="l"/>
                <a:tab pos="6949309" algn="l"/>
                <a:tab pos="7358176" algn="l"/>
                <a:tab pos="7767042" algn="l"/>
                <a:tab pos="8175909" algn="l"/>
              </a:tabLst>
            </a:pPr>
            <a:fld id="{B4FB7158-C0BE-41C2-864A-2782E12DEAA4}" type="slidenum">
              <a:rPr lang="en-US" sz="1300">
                <a:solidFill>
                  <a:srgbClr val="000000"/>
                </a:solidFill>
                <a:latin typeface="Times New Roman" pitchFamily="16" charset="0"/>
                <a:ea typeface="DejaVu Sans" charset="0"/>
                <a:cs typeface="DejaVu Sans" charset="0"/>
              </a:rPr>
              <a:pPr algn="r">
                <a:tabLst>
                  <a:tab pos="0" algn="l"/>
                  <a:tab pos="407442" algn="l"/>
                  <a:tab pos="816309" algn="l"/>
                  <a:tab pos="1225175" algn="l"/>
                  <a:tab pos="1634042" algn="l"/>
                  <a:tab pos="2042909" algn="l"/>
                  <a:tab pos="2451776" algn="l"/>
                  <a:tab pos="2860642" algn="l"/>
                  <a:tab pos="3269509" algn="l"/>
                  <a:tab pos="3678375" algn="l"/>
                  <a:tab pos="4087242" algn="l"/>
                  <a:tab pos="4496109" algn="l"/>
                  <a:tab pos="4904976" algn="l"/>
                  <a:tab pos="5313842" algn="l"/>
                  <a:tab pos="5722709" algn="l"/>
                  <a:tab pos="6131575" algn="l"/>
                  <a:tab pos="6540442" algn="l"/>
                  <a:tab pos="6949309" algn="l"/>
                  <a:tab pos="7358176" algn="l"/>
                  <a:tab pos="7767042" algn="l"/>
                  <a:tab pos="8175909" algn="l"/>
                </a:tabLst>
              </a:pPr>
              <a:t>32</a:t>
            </a:fld>
            <a:endParaRPr lang="en-US" sz="1300" dirty="0">
              <a:solidFill>
                <a:srgbClr val="000000"/>
              </a:solidFill>
              <a:latin typeface="Times New Roman" pitchFamily="16" charset="0"/>
              <a:ea typeface="DejaVu Sans" charset="0"/>
              <a:cs typeface="DejaVu Sans" charset="0"/>
            </a:endParaRPr>
          </a:p>
        </p:txBody>
      </p:sp>
      <p:sp>
        <p:nvSpPr>
          <p:cNvPr id="40964" name="Text Box 2"/>
          <p:cNvSpPr txBox="1">
            <a:spLocks noChangeArrowheads="1"/>
          </p:cNvSpPr>
          <p:nvPr/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82058" tIns="41029" rIns="82058" bIns="41029" anchor="ctr"/>
          <a:lstStyle/>
          <a:p>
            <a:endParaRPr lang="en-US">
              <a:ea typeface="DejaVu Sans" charset="0"/>
              <a:cs typeface="DejaVu Sans" charset="0"/>
            </a:endParaRPr>
          </a:p>
        </p:txBody>
      </p:sp>
      <p:sp>
        <p:nvSpPr>
          <p:cNvPr id="40965" name="Rectangle 3"/>
          <p:cNvSpPr txBox="1">
            <a:spLocks noGrp="1" noChangeArrowheads="1"/>
          </p:cNvSpPr>
          <p:nvPr>
            <p:ph type="body"/>
          </p:nvPr>
        </p:nvSpPr>
        <p:spPr>
          <a:xfrm>
            <a:off x="686361" y="4342535"/>
            <a:ext cx="5485279" cy="4114511"/>
          </a:xfrm>
          <a:noFill/>
          <a:ln/>
        </p:spPr>
        <p:txBody>
          <a:bodyPr wrap="none" anchor="ctr"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35FEA5A0-BEDE-46D4-980B-FEE430D5C8BD}" type="slidenum">
              <a:rPr lang="en-US"/>
              <a:pPr/>
              <a:t>33</a:t>
            </a:fld>
            <a:endParaRPr lang="en-US"/>
          </a:p>
        </p:txBody>
      </p:sp>
      <p:sp>
        <p:nvSpPr>
          <p:cNvPr id="41987" name="Text Box 1"/>
          <p:cNvSpPr txBox="1">
            <a:spLocks noChangeArrowheads="1"/>
          </p:cNvSpPr>
          <p:nvPr/>
        </p:nvSpPr>
        <p:spPr bwMode="auto">
          <a:xfrm>
            <a:off x="3881438" y="8686512"/>
            <a:ext cx="2975162" cy="45604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tabLst>
                <a:tab pos="0" algn="l"/>
                <a:tab pos="407442" algn="l"/>
                <a:tab pos="816309" algn="l"/>
                <a:tab pos="1225175" algn="l"/>
                <a:tab pos="1634042" algn="l"/>
                <a:tab pos="2042909" algn="l"/>
                <a:tab pos="2451776" algn="l"/>
                <a:tab pos="2860642" algn="l"/>
                <a:tab pos="3269509" algn="l"/>
                <a:tab pos="3678375" algn="l"/>
                <a:tab pos="4087242" algn="l"/>
                <a:tab pos="4496109" algn="l"/>
                <a:tab pos="4904976" algn="l"/>
                <a:tab pos="5313842" algn="l"/>
                <a:tab pos="5722709" algn="l"/>
                <a:tab pos="6131575" algn="l"/>
                <a:tab pos="6540442" algn="l"/>
                <a:tab pos="6949309" algn="l"/>
                <a:tab pos="7358176" algn="l"/>
                <a:tab pos="7767042" algn="l"/>
                <a:tab pos="8175909" algn="l"/>
              </a:tabLst>
            </a:pPr>
            <a:fld id="{B0851D66-1203-4014-9802-AB8AE0A2E310}" type="slidenum">
              <a:rPr lang="en-US" sz="1300">
                <a:solidFill>
                  <a:srgbClr val="000000"/>
                </a:solidFill>
                <a:latin typeface="Times New Roman" pitchFamily="16" charset="0"/>
                <a:ea typeface="DejaVu Sans" charset="0"/>
                <a:cs typeface="DejaVu Sans" charset="0"/>
              </a:rPr>
              <a:pPr algn="r">
                <a:tabLst>
                  <a:tab pos="0" algn="l"/>
                  <a:tab pos="407442" algn="l"/>
                  <a:tab pos="816309" algn="l"/>
                  <a:tab pos="1225175" algn="l"/>
                  <a:tab pos="1634042" algn="l"/>
                  <a:tab pos="2042909" algn="l"/>
                  <a:tab pos="2451776" algn="l"/>
                  <a:tab pos="2860642" algn="l"/>
                  <a:tab pos="3269509" algn="l"/>
                  <a:tab pos="3678375" algn="l"/>
                  <a:tab pos="4087242" algn="l"/>
                  <a:tab pos="4496109" algn="l"/>
                  <a:tab pos="4904976" algn="l"/>
                  <a:tab pos="5313842" algn="l"/>
                  <a:tab pos="5722709" algn="l"/>
                  <a:tab pos="6131575" algn="l"/>
                  <a:tab pos="6540442" algn="l"/>
                  <a:tab pos="6949309" algn="l"/>
                  <a:tab pos="7358176" algn="l"/>
                  <a:tab pos="7767042" algn="l"/>
                  <a:tab pos="8175909" algn="l"/>
                </a:tabLst>
              </a:pPr>
              <a:t>33</a:t>
            </a:fld>
            <a:endParaRPr lang="en-US" sz="1300" dirty="0">
              <a:solidFill>
                <a:srgbClr val="000000"/>
              </a:solidFill>
              <a:latin typeface="Times New Roman" pitchFamily="16" charset="0"/>
              <a:ea typeface="DejaVu Sans" charset="0"/>
              <a:cs typeface="DejaVu Sans" charset="0"/>
            </a:endParaRPr>
          </a:p>
        </p:txBody>
      </p:sp>
      <p:sp>
        <p:nvSpPr>
          <p:cNvPr id="41988" name="Text Box 2"/>
          <p:cNvSpPr txBox="1">
            <a:spLocks noChangeArrowheads="1"/>
          </p:cNvSpPr>
          <p:nvPr/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82058" tIns="41029" rIns="82058" bIns="41029" anchor="ctr"/>
          <a:lstStyle/>
          <a:p>
            <a:endParaRPr lang="en-US">
              <a:ea typeface="DejaVu Sans" charset="0"/>
              <a:cs typeface="DejaVu Sans" charset="0"/>
            </a:endParaRPr>
          </a:p>
        </p:txBody>
      </p:sp>
      <p:sp>
        <p:nvSpPr>
          <p:cNvPr id="41989" name="Rectangle 3"/>
          <p:cNvSpPr txBox="1">
            <a:spLocks noGrp="1" noChangeArrowheads="1"/>
          </p:cNvSpPr>
          <p:nvPr>
            <p:ph type="body"/>
          </p:nvPr>
        </p:nvSpPr>
        <p:spPr>
          <a:xfrm>
            <a:off x="686361" y="4342535"/>
            <a:ext cx="5485279" cy="4114511"/>
          </a:xfrm>
          <a:noFill/>
          <a:ln/>
        </p:spPr>
        <p:txBody>
          <a:bodyPr wrap="none" anchor="ctr"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6CCB1288-AEBA-4337-B458-7D1BA6822CA8}" type="slidenum">
              <a:rPr lang="en-US"/>
              <a:pPr/>
              <a:t>34</a:t>
            </a:fld>
            <a:endParaRPr lang="en-US"/>
          </a:p>
        </p:txBody>
      </p:sp>
      <p:sp>
        <p:nvSpPr>
          <p:cNvPr id="43011" name="Text Box 1"/>
          <p:cNvSpPr txBox="1">
            <a:spLocks noChangeArrowheads="1"/>
          </p:cNvSpPr>
          <p:nvPr/>
        </p:nvSpPr>
        <p:spPr bwMode="auto">
          <a:xfrm>
            <a:off x="3881438" y="8686512"/>
            <a:ext cx="2975162" cy="45604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tabLst>
                <a:tab pos="0" algn="l"/>
                <a:tab pos="407442" algn="l"/>
                <a:tab pos="816309" algn="l"/>
                <a:tab pos="1225175" algn="l"/>
                <a:tab pos="1634042" algn="l"/>
                <a:tab pos="2042909" algn="l"/>
                <a:tab pos="2451776" algn="l"/>
                <a:tab pos="2860642" algn="l"/>
                <a:tab pos="3269509" algn="l"/>
                <a:tab pos="3678375" algn="l"/>
                <a:tab pos="4087242" algn="l"/>
                <a:tab pos="4496109" algn="l"/>
                <a:tab pos="4904976" algn="l"/>
                <a:tab pos="5313842" algn="l"/>
                <a:tab pos="5722709" algn="l"/>
                <a:tab pos="6131575" algn="l"/>
                <a:tab pos="6540442" algn="l"/>
                <a:tab pos="6949309" algn="l"/>
                <a:tab pos="7358176" algn="l"/>
                <a:tab pos="7767042" algn="l"/>
                <a:tab pos="8175909" algn="l"/>
              </a:tabLst>
            </a:pPr>
            <a:fld id="{7130BF03-0428-425B-AE91-53067A10078A}" type="slidenum">
              <a:rPr lang="en-US" sz="1300">
                <a:solidFill>
                  <a:srgbClr val="000000"/>
                </a:solidFill>
                <a:latin typeface="Times New Roman" pitchFamily="16" charset="0"/>
                <a:ea typeface="DejaVu Sans" charset="0"/>
                <a:cs typeface="DejaVu Sans" charset="0"/>
              </a:rPr>
              <a:pPr algn="r">
                <a:tabLst>
                  <a:tab pos="0" algn="l"/>
                  <a:tab pos="407442" algn="l"/>
                  <a:tab pos="816309" algn="l"/>
                  <a:tab pos="1225175" algn="l"/>
                  <a:tab pos="1634042" algn="l"/>
                  <a:tab pos="2042909" algn="l"/>
                  <a:tab pos="2451776" algn="l"/>
                  <a:tab pos="2860642" algn="l"/>
                  <a:tab pos="3269509" algn="l"/>
                  <a:tab pos="3678375" algn="l"/>
                  <a:tab pos="4087242" algn="l"/>
                  <a:tab pos="4496109" algn="l"/>
                  <a:tab pos="4904976" algn="l"/>
                  <a:tab pos="5313842" algn="l"/>
                  <a:tab pos="5722709" algn="l"/>
                  <a:tab pos="6131575" algn="l"/>
                  <a:tab pos="6540442" algn="l"/>
                  <a:tab pos="6949309" algn="l"/>
                  <a:tab pos="7358176" algn="l"/>
                  <a:tab pos="7767042" algn="l"/>
                  <a:tab pos="8175909" algn="l"/>
                </a:tabLst>
              </a:pPr>
              <a:t>34</a:t>
            </a:fld>
            <a:endParaRPr lang="en-US" sz="1300" dirty="0">
              <a:solidFill>
                <a:srgbClr val="000000"/>
              </a:solidFill>
              <a:latin typeface="Times New Roman" pitchFamily="16" charset="0"/>
              <a:ea typeface="DejaVu Sans" charset="0"/>
              <a:cs typeface="DejaVu Sans" charset="0"/>
            </a:endParaRPr>
          </a:p>
        </p:txBody>
      </p:sp>
      <p:sp>
        <p:nvSpPr>
          <p:cNvPr id="43012" name="Text Box 2"/>
          <p:cNvSpPr txBox="1">
            <a:spLocks noChangeArrowheads="1"/>
          </p:cNvSpPr>
          <p:nvPr/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82058" tIns="41029" rIns="82058" bIns="41029" anchor="ctr"/>
          <a:lstStyle/>
          <a:p>
            <a:endParaRPr lang="en-US">
              <a:ea typeface="DejaVu Sans" charset="0"/>
              <a:cs typeface="DejaVu Sans" charset="0"/>
            </a:endParaRPr>
          </a:p>
        </p:txBody>
      </p:sp>
      <p:sp>
        <p:nvSpPr>
          <p:cNvPr id="43013" name="Rectangle 3"/>
          <p:cNvSpPr txBox="1">
            <a:spLocks noGrp="1" noChangeArrowheads="1"/>
          </p:cNvSpPr>
          <p:nvPr>
            <p:ph type="body"/>
          </p:nvPr>
        </p:nvSpPr>
        <p:spPr>
          <a:xfrm>
            <a:off x="686361" y="4342535"/>
            <a:ext cx="5485279" cy="4114511"/>
          </a:xfrm>
          <a:noFill/>
          <a:ln/>
        </p:spPr>
        <p:txBody>
          <a:bodyPr wrap="none" anchor="ctr"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15075D8C-6F88-448D-A5B8-96126C758FE5}" type="slidenum">
              <a:rPr lang="en-US"/>
              <a:pPr/>
              <a:t>35</a:t>
            </a:fld>
            <a:endParaRPr lang="en-US"/>
          </a:p>
        </p:txBody>
      </p:sp>
      <p:sp>
        <p:nvSpPr>
          <p:cNvPr id="44035" name="Text Box 1"/>
          <p:cNvSpPr txBox="1">
            <a:spLocks noChangeArrowheads="1"/>
          </p:cNvSpPr>
          <p:nvPr/>
        </p:nvSpPr>
        <p:spPr bwMode="auto">
          <a:xfrm>
            <a:off x="3881438" y="8686512"/>
            <a:ext cx="2975162" cy="45604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tabLst>
                <a:tab pos="0" algn="l"/>
                <a:tab pos="407442" algn="l"/>
                <a:tab pos="816309" algn="l"/>
                <a:tab pos="1225175" algn="l"/>
                <a:tab pos="1634042" algn="l"/>
                <a:tab pos="2042909" algn="l"/>
                <a:tab pos="2451776" algn="l"/>
                <a:tab pos="2860642" algn="l"/>
                <a:tab pos="3269509" algn="l"/>
                <a:tab pos="3678375" algn="l"/>
                <a:tab pos="4087242" algn="l"/>
                <a:tab pos="4496109" algn="l"/>
                <a:tab pos="4904976" algn="l"/>
                <a:tab pos="5313842" algn="l"/>
                <a:tab pos="5722709" algn="l"/>
                <a:tab pos="6131575" algn="l"/>
                <a:tab pos="6540442" algn="l"/>
                <a:tab pos="6949309" algn="l"/>
                <a:tab pos="7358176" algn="l"/>
                <a:tab pos="7767042" algn="l"/>
                <a:tab pos="8175909" algn="l"/>
              </a:tabLst>
            </a:pPr>
            <a:fld id="{A6CC0C6C-0FC8-45F4-B3B9-F9C1536A68A7}" type="slidenum">
              <a:rPr lang="en-US" sz="1300">
                <a:solidFill>
                  <a:srgbClr val="000000"/>
                </a:solidFill>
                <a:latin typeface="Times New Roman" pitchFamily="16" charset="0"/>
                <a:ea typeface="DejaVu Sans" charset="0"/>
                <a:cs typeface="DejaVu Sans" charset="0"/>
              </a:rPr>
              <a:pPr algn="r">
                <a:tabLst>
                  <a:tab pos="0" algn="l"/>
                  <a:tab pos="407442" algn="l"/>
                  <a:tab pos="816309" algn="l"/>
                  <a:tab pos="1225175" algn="l"/>
                  <a:tab pos="1634042" algn="l"/>
                  <a:tab pos="2042909" algn="l"/>
                  <a:tab pos="2451776" algn="l"/>
                  <a:tab pos="2860642" algn="l"/>
                  <a:tab pos="3269509" algn="l"/>
                  <a:tab pos="3678375" algn="l"/>
                  <a:tab pos="4087242" algn="l"/>
                  <a:tab pos="4496109" algn="l"/>
                  <a:tab pos="4904976" algn="l"/>
                  <a:tab pos="5313842" algn="l"/>
                  <a:tab pos="5722709" algn="l"/>
                  <a:tab pos="6131575" algn="l"/>
                  <a:tab pos="6540442" algn="l"/>
                  <a:tab pos="6949309" algn="l"/>
                  <a:tab pos="7358176" algn="l"/>
                  <a:tab pos="7767042" algn="l"/>
                  <a:tab pos="8175909" algn="l"/>
                </a:tabLst>
              </a:pPr>
              <a:t>35</a:t>
            </a:fld>
            <a:endParaRPr lang="en-US" sz="1300" dirty="0">
              <a:solidFill>
                <a:srgbClr val="000000"/>
              </a:solidFill>
              <a:latin typeface="Times New Roman" pitchFamily="16" charset="0"/>
              <a:ea typeface="DejaVu Sans" charset="0"/>
              <a:cs typeface="DejaVu Sans" charset="0"/>
            </a:endParaRPr>
          </a:p>
        </p:txBody>
      </p:sp>
      <p:sp>
        <p:nvSpPr>
          <p:cNvPr id="44036" name="Text Box 2"/>
          <p:cNvSpPr txBox="1">
            <a:spLocks noChangeArrowheads="1"/>
          </p:cNvSpPr>
          <p:nvPr/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82058" tIns="41029" rIns="82058" bIns="41029" anchor="ctr"/>
          <a:lstStyle/>
          <a:p>
            <a:endParaRPr lang="en-US">
              <a:ea typeface="DejaVu Sans" charset="0"/>
              <a:cs typeface="DejaVu Sans" charset="0"/>
            </a:endParaRPr>
          </a:p>
        </p:txBody>
      </p:sp>
      <p:sp>
        <p:nvSpPr>
          <p:cNvPr id="44037" name="Rectangle 3"/>
          <p:cNvSpPr txBox="1">
            <a:spLocks noGrp="1" noChangeArrowheads="1"/>
          </p:cNvSpPr>
          <p:nvPr>
            <p:ph type="body"/>
          </p:nvPr>
        </p:nvSpPr>
        <p:spPr>
          <a:xfrm>
            <a:off x="686361" y="4342535"/>
            <a:ext cx="5485279" cy="4114511"/>
          </a:xfrm>
          <a:noFill/>
          <a:ln/>
        </p:spPr>
        <p:txBody>
          <a:bodyPr wrap="none" anchor="ctr"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D0214745-BF4E-4BB0-A1D6-35A959742F7A}" type="slidenum">
              <a:rPr lang="en-US"/>
              <a:pPr/>
              <a:t>36</a:t>
            </a:fld>
            <a:endParaRPr lang="en-US"/>
          </a:p>
        </p:txBody>
      </p:sp>
      <p:sp>
        <p:nvSpPr>
          <p:cNvPr id="45059" name="Text Box 1"/>
          <p:cNvSpPr txBox="1">
            <a:spLocks noChangeArrowheads="1"/>
          </p:cNvSpPr>
          <p:nvPr/>
        </p:nvSpPr>
        <p:spPr bwMode="auto">
          <a:xfrm>
            <a:off x="3881438" y="8686512"/>
            <a:ext cx="2975162" cy="45604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tabLst>
                <a:tab pos="0" algn="l"/>
                <a:tab pos="407442" algn="l"/>
                <a:tab pos="816309" algn="l"/>
                <a:tab pos="1225175" algn="l"/>
                <a:tab pos="1634042" algn="l"/>
                <a:tab pos="2042909" algn="l"/>
                <a:tab pos="2451776" algn="l"/>
                <a:tab pos="2860642" algn="l"/>
                <a:tab pos="3269509" algn="l"/>
                <a:tab pos="3678375" algn="l"/>
                <a:tab pos="4087242" algn="l"/>
                <a:tab pos="4496109" algn="l"/>
                <a:tab pos="4904976" algn="l"/>
                <a:tab pos="5313842" algn="l"/>
                <a:tab pos="5722709" algn="l"/>
                <a:tab pos="6131575" algn="l"/>
                <a:tab pos="6540442" algn="l"/>
                <a:tab pos="6949309" algn="l"/>
                <a:tab pos="7358176" algn="l"/>
                <a:tab pos="7767042" algn="l"/>
                <a:tab pos="8175909" algn="l"/>
              </a:tabLst>
            </a:pPr>
            <a:fld id="{ADD51BDA-FDC3-4232-8C58-5C184E029FEB}" type="slidenum">
              <a:rPr lang="en-US" sz="1300">
                <a:solidFill>
                  <a:srgbClr val="000000"/>
                </a:solidFill>
                <a:latin typeface="Times New Roman" pitchFamily="16" charset="0"/>
                <a:ea typeface="DejaVu Sans" charset="0"/>
                <a:cs typeface="DejaVu Sans" charset="0"/>
              </a:rPr>
              <a:pPr algn="r">
                <a:tabLst>
                  <a:tab pos="0" algn="l"/>
                  <a:tab pos="407442" algn="l"/>
                  <a:tab pos="816309" algn="l"/>
                  <a:tab pos="1225175" algn="l"/>
                  <a:tab pos="1634042" algn="l"/>
                  <a:tab pos="2042909" algn="l"/>
                  <a:tab pos="2451776" algn="l"/>
                  <a:tab pos="2860642" algn="l"/>
                  <a:tab pos="3269509" algn="l"/>
                  <a:tab pos="3678375" algn="l"/>
                  <a:tab pos="4087242" algn="l"/>
                  <a:tab pos="4496109" algn="l"/>
                  <a:tab pos="4904976" algn="l"/>
                  <a:tab pos="5313842" algn="l"/>
                  <a:tab pos="5722709" algn="l"/>
                  <a:tab pos="6131575" algn="l"/>
                  <a:tab pos="6540442" algn="l"/>
                  <a:tab pos="6949309" algn="l"/>
                  <a:tab pos="7358176" algn="l"/>
                  <a:tab pos="7767042" algn="l"/>
                  <a:tab pos="8175909" algn="l"/>
                </a:tabLst>
              </a:pPr>
              <a:t>36</a:t>
            </a:fld>
            <a:endParaRPr lang="en-US" sz="1300" dirty="0">
              <a:solidFill>
                <a:srgbClr val="000000"/>
              </a:solidFill>
              <a:latin typeface="Times New Roman" pitchFamily="16" charset="0"/>
              <a:ea typeface="DejaVu Sans" charset="0"/>
              <a:cs typeface="DejaVu Sans" charset="0"/>
            </a:endParaRPr>
          </a:p>
        </p:txBody>
      </p:sp>
      <p:sp>
        <p:nvSpPr>
          <p:cNvPr id="45060" name="Text Box 2"/>
          <p:cNvSpPr txBox="1">
            <a:spLocks noChangeArrowheads="1"/>
          </p:cNvSpPr>
          <p:nvPr/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82058" tIns="41029" rIns="82058" bIns="41029" anchor="ctr"/>
          <a:lstStyle/>
          <a:p>
            <a:endParaRPr lang="en-US">
              <a:ea typeface="DejaVu Sans" charset="0"/>
              <a:cs typeface="DejaVu Sans" charset="0"/>
            </a:endParaRPr>
          </a:p>
        </p:txBody>
      </p:sp>
      <p:sp>
        <p:nvSpPr>
          <p:cNvPr id="45061" name="Rectangle 3"/>
          <p:cNvSpPr txBox="1">
            <a:spLocks noGrp="1" noChangeArrowheads="1"/>
          </p:cNvSpPr>
          <p:nvPr>
            <p:ph type="body"/>
          </p:nvPr>
        </p:nvSpPr>
        <p:spPr>
          <a:xfrm>
            <a:off x="686361" y="4342535"/>
            <a:ext cx="5485279" cy="4114511"/>
          </a:xfrm>
          <a:noFill/>
          <a:ln/>
        </p:spPr>
        <p:txBody>
          <a:bodyPr wrap="none" anchor="ctr"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CDE9CE2E-2C8D-42D2-84F5-9AF6D03CA14D}" type="slidenum">
              <a:rPr lang="en-US"/>
              <a:pPr/>
              <a:t>37</a:t>
            </a:fld>
            <a:endParaRPr lang="en-US"/>
          </a:p>
        </p:txBody>
      </p:sp>
      <p:sp>
        <p:nvSpPr>
          <p:cNvPr id="46083" name="Text Box 1"/>
          <p:cNvSpPr txBox="1">
            <a:spLocks noChangeArrowheads="1"/>
          </p:cNvSpPr>
          <p:nvPr/>
        </p:nvSpPr>
        <p:spPr bwMode="auto">
          <a:xfrm>
            <a:off x="3881438" y="8686512"/>
            <a:ext cx="2975162" cy="45604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tabLst>
                <a:tab pos="0" algn="l"/>
                <a:tab pos="407442" algn="l"/>
                <a:tab pos="816309" algn="l"/>
                <a:tab pos="1225175" algn="l"/>
                <a:tab pos="1634042" algn="l"/>
                <a:tab pos="2042909" algn="l"/>
                <a:tab pos="2451776" algn="l"/>
                <a:tab pos="2860642" algn="l"/>
                <a:tab pos="3269509" algn="l"/>
                <a:tab pos="3678375" algn="l"/>
                <a:tab pos="4087242" algn="l"/>
                <a:tab pos="4496109" algn="l"/>
                <a:tab pos="4904976" algn="l"/>
                <a:tab pos="5313842" algn="l"/>
                <a:tab pos="5722709" algn="l"/>
                <a:tab pos="6131575" algn="l"/>
                <a:tab pos="6540442" algn="l"/>
                <a:tab pos="6949309" algn="l"/>
                <a:tab pos="7358176" algn="l"/>
                <a:tab pos="7767042" algn="l"/>
                <a:tab pos="8175909" algn="l"/>
              </a:tabLst>
            </a:pPr>
            <a:fld id="{48DCA754-381F-4D87-9629-B92DCEA3A5EC}" type="slidenum">
              <a:rPr lang="en-US" sz="1300">
                <a:solidFill>
                  <a:srgbClr val="000000"/>
                </a:solidFill>
                <a:latin typeface="Times New Roman" pitchFamily="16" charset="0"/>
                <a:ea typeface="DejaVu Sans" charset="0"/>
                <a:cs typeface="DejaVu Sans" charset="0"/>
              </a:rPr>
              <a:pPr algn="r">
                <a:tabLst>
                  <a:tab pos="0" algn="l"/>
                  <a:tab pos="407442" algn="l"/>
                  <a:tab pos="816309" algn="l"/>
                  <a:tab pos="1225175" algn="l"/>
                  <a:tab pos="1634042" algn="l"/>
                  <a:tab pos="2042909" algn="l"/>
                  <a:tab pos="2451776" algn="l"/>
                  <a:tab pos="2860642" algn="l"/>
                  <a:tab pos="3269509" algn="l"/>
                  <a:tab pos="3678375" algn="l"/>
                  <a:tab pos="4087242" algn="l"/>
                  <a:tab pos="4496109" algn="l"/>
                  <a:tab pos="4904976" algn="l"/>
                  <a:tab pos="5313842" algn="l"/>
                  <a:tab pos="5722709" algn="l"/>
                  <a:tab pos="6131575" algn="l"/>
                  <a:tab pos="6540442" algn="l"/>
                  <a:tab pos="6949309" algn="l"/>
                  <a:tab pos="7358176" algn="l"/>
                  <a:tab pos="7767042" algn="l"/>
                  <a:tab pos="8175909" algn="l"/>
                </a:tabLst>
              </a:pPr>
              <a:t>37</a:t>
            </a:fld>
            <a:endParaRPr lang="en-US" sz="1300" dirty="0">
              <a:solidFill>
                <a:srgbClr val="000000"/>
              </a:solidFill>
              <a:latin typeface="Times New Roman" pitchFamily="16" charset="0"/>
              <a:ea typeface="DejaVu Sans" charset="0"/>
              <a:cs typeface="DejaVu Sans" charset="0"/>
            </a:endParaRPr>
          </a:p>
        </p:txBody>
      </p:sp>
      <p:sp>
        <p:nvSpPr>
          <p:cNvPr id="46084" name="Text Box 2"/>
          <p:cNvSpPr txBox="1">
            <a:spLocks noChangeArrowheads="1"/>
          </p:cNvSpPr>
          <p:nvPr/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82058" tIns="41029" rIns="82058" bIns="41029" anchor="ctr"/>
          <a:lstStyle/>
          <a:p>
            <a:endParaRPr lang="en-US">
              <a:ea typeface="DejaVu Sans" charset="0"/>
              <a:cs typeface="DejaVu Sans" charset="0"/>
            </a:endParaRPr>
          </a:p>
        </p:txBody>
      </p:sp>
      <p:sp>
        <p:nvSpPr>
          <p:cNvPr id="46085" name="Rectangle 3"/>
          <p:cNvSpPr txBox="1">
            <a:spLocks noGrp="1" noChangeArrowheads="1"/>
          </p:cNvSpPr>
          <p:nvPr>
            <p:ph type="body"/>
          </p:nvPr>
        </p:nvSpPr>
        <p:spPr>
          <a:xfrm>
            <a:off x="686361" y="4342535"/>
            <a:ext cx="5485279" cy="4114511"/>
          </a:xfrm>
          <a:noFill/>
          <a:ln/>
        </p:spPr>
        <p:txBody>
          <a:bodyPr wrap="none" anchor="ctr"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7126812B-605C-49F1-98A4-E7F1EBD09188}" type="slidenum">
              <a:rPr lang="en-US"/>
              <a:pPr/>
              <a:t>38</a:t>
            </a:fld>
            <a:endParaRPr lang="en-US"/>
          </a:p>
        </p:txBody>
      </p:sp>
      <p:sp>
        <p:nvSpPr>
          <p:cNvPr id="47107" name="Text Box 1"/>
          <p:cNvSpPr txBox="1">
            <a:spLocks noChangeArrowheads="1"/>
          </p:cNvSpPr>
          <p:nvPr/>
        </p:nvSpPr>
        <p:spPr bwMode="auto">
          <a:xfrm>
            <a:off x="3881438" y="8686512"/>
            <a:ext cx="2975162" cy="45604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tabLst>
                <a:tab pos="0" algn="l"/>
                <a:tab pos="407442" algn="l"/>
                <a:tab pos="816309" algn="l"/>
                <a:tab pos="1225175" algn="l"/>
                <a:tab pos="1634042" algn="l"/>
                <a:tab pos="2042909" algn="l"/>
                <a:tab pos="2451776" algn="l"/>
                <a:tab pos="2860642" algn="l"/>
                <a:tab pos="3269509" algn="l"/>
                <a:tab pos="3678375" algn="l"/>
                <a:tab pos="4087242" algn="l"/>
                <a:tab pos="4496109" algn="l"/>
                <a:tab pos="4904976" algn="l"/>
                <a:tab pos="5313842" algn="l"/>
                <a:tab pos="5722709" algn="l"/>
                <a:tab pos="6131575" algn="l"/>
                <a:tab pos="6540442" algn="l"/>
                <a:tab pos="6949309" algn="l"/>
                <a:tab pos="7358176" algn="l"/>
                <a:tab pos="7767042" algn="l"/>
                <a:tab pos="8175909" algn="l"/>
              </a:tabLst>
            </a:pPr>
            <a:fld id="{3F8E3574-B1CC-42FC-87AD-90DE0051FC73}" type="slidenum">
              <a:rPr lang="en-US" sz="1300">
                <a:solidFill>
                  <a:srgbClr val="000000"/>
                </a:solidFill>
                <a:latin typeface="Times New Roman" pitchFamily="16" charset="0"/>
                <a:ea typeface="DejaVu Sans" charset="0"/>
                <a:cs typeface="DejaVu Sans" charset="0"/>
              </a:rPr>
              <a:pPr algn="r">
                <a:tabLst>
                  <a:tab pos="0" algn="l"/>
                  <a:tab pos="407442" algn="l"/>
                  <a:tab pos="816309" algn="l"/>
                  <a:tab pos="1225175" algn="l"/>
                  <a:tab pos="1634042" algn="l"/>
                  <a:tab pos="2042909" algn="l"/>
                  <a:tab pos="2451776" algn="l"/>
                  <a:tab pos="2860642" algn="l"/>
                  <a:tab pos="3269509" algn="l"/>
                  <a:tab pos="3678375" algn="l"/>
                  <a:tab pos="4087242" algn="l"/>
                  <a:tab pos="4496109" algn="l"/>
                  <a:tab pos="4904976" algn="l"/>
                  <a:tab pos="5313842" algn="l"/>
                  <a:tab pos="5722709" algn="l"/>
                  <a:tab pos="6131575" algn="l"/>
                  <a:tab pos="6540442" algn="l"/>
                  <a:tab pos="6949309" algn="l"/>
                  <a:tab pos="7358176" algn="l"/>
                  <a:tab pos="7767042" algn="l"/>
                  <a:tab pos="8175909" algn="l"/>
                </a:tabLst>
              </a:pPr>
              <a:t>38</a:t>
            </a:fld>
            <a:endParaRPr lang="en-US" sz="1300" dirty="0">
              <a:solidFill>
                <a:srgbClr val="000000"/>
              </a:solidFill>
              <a:latin typeface="Times New Roman" pitchFamily="16" charset="0"/>
              <a:ea typeface="DejaVu Sans" charset="0"/>
              <a:cs typeface="DejaVu Sans" charset="0"/>
            </a:endParaRPr>
          </a:p>
        </p:txBody>
      </p:sp>
      <p:sp>
        <p:nvSpPr>
          <p:cNvPr id="47108" name="Text Box 2"/>
          <p:cNvSpPr txBox="1">
            <a:spLocks noChangeArrowheads="1"/>
          </p:cNvSpPr>
          <p:nvPr/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82058" tIns="41029" rIns="82058" bIns="41029" anchor="ctr"/>
          <a:lstStyle/>
          <a:p>
            <a:endParaRPr lang="en-US">
              <a:ea typeface="DejaVu Sans" charset="0"/>
              <a:cs typeface="DejaVu Sans" charset="0"/>
            </a:endParaRPr>
          </a:p>
        </p:txBody>
      </p:sp>
      <p:sp>
        <p:nvSpPr>
          <p:cNvPr id="47109" name="Rectangle 3"/>
          <p:cNvSpPr txBox="1">
            <a:spLocks noGrp="1" noChangeArrowheads="1"/>
          </p:cNvSpPr>
          <p:nvPr>
            <p:ph type="body"/>
          </p:nvPr>
        </p:nvSpPr>
        <p:spPr>
          <a:xfrm>
            <a:off x="686361" y="4342535"/>
            <a:ext cx="5485279" cy="4114511"/>
          </a:xfrm>
          <a:noFill/>
          <a:ln/>
        </p:spPr>
        <p:txBody>
          <a:bodyPr wrap="none" anchor="ctr"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6A7ACDEA-A2EA-4C9D-8C6C-3B21FC6EAEF5}" type="slidenum">
              <a:rPr lang="en-US"/>
              <a:pPr/>
              <a:t>39</a:t>
            </a:fld>
            <a:endParaRPr lang="en-US"/>
          </a:p>
        </p:txBody>
      </p:sp>
      <p:sp>
        <p:nvSpPr>
          <p:cNvPr id="48131" name="Text Box 1"/>
          <p:cNvSpPr txBox="1">
            <a:spLocks noChangeArrowheads="1"/>
          </p:cNvSpPr>
          <p:nvPr/>
        </p:nvSpPr>
        <p:spPr bwMode="auto">
          <a:xfrm>
            <a:off x="3881438" y="8686512"/>
            <a:ext cx="2975162" cy="45604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tabLst>
                <a:tab pos="0" algn="l"/>
                <a:tab pos="407442" algn="l"/>
                <a:tab pos="816309" algn="l"/>
                <a:tab pos="1225175" algn="l"/>
                <a:tab pos="1634042" algn="l"/>
                <a:tab pos="2042909" algn="l"/>
                <a:tab pos="2451776" algn="l"/>
                <a:tab pos="2860642" algn="l"/>
                <a:tab pos="3269509" algn="l"/>
                <a:tab pos="3678375" algn="l"/>
                <a:tab pos="4087242" algn="l"/>
                <a:tab pos="4496109" algn="l"/>
                <a:tab pos="4904976" algn="l"/>
                <a:tab pos="5313842" algn="l"/>
                <a:tab pos="5722709" algn="l"/>
                <a:tab pos="6131575" algn="l"/>
                <a:tab pos="6540442" algn="l"/>
                <a:tab pos="6949309" algn="l"/>
                <a:tab pos="7358176" algn="l"/>
                <a:tab pos="7767042" algn="l"/>
                <a:tab pos="8175909" algn="l"/>
              </a:tabLst>
            </a:pPr>
            <a:fld id="{CEBF7148-204D-411E-956B-AC91DB2BA408}" type="slidenum">
              <a:rPr lang="en-US" sz="1300">
                <a:solidFill>
                  <a:srgbClr val="000000"/>
                </a:solidFill>
                <a:latin typeface="Times New Roman" pitchFamily="16" charset="0"/>
                <a:ea typeface="DejaVu Sans" charset="0"/>
                <a:cs typeface="DejaVu Sans" charset="0"/>
              </a:rPr>
              <a:pPr algn="r">
                <a:tabLst>
                  <a:tab pos="0" algn="l"/>
                  <a:tab pos="407442" algn="l"/>
                  <a:tab pos="816309" algn="l"/>
                  <a:tab pos="1225175" algn="l"/>
                  <a:tab pos="1634042" algn="l"/>
                  <a:tab pos="2042909" algn="l"/>
                  <a:tab pos="2451776" algn="l"/>
                  <a:tab pos="2860642" algn="l"/>
                  <a:tab pos="3269509" algn="l"/>
                  <a:tab pos="3678375" algn="l"/>
                  <a:tab pos="4087242" algn="l"/>
                  <a:tab pos="4496109" algn="l"/>
                  <a:tab pos="4904976" algn="l"/>
                  <a:tab pos="5313842" algn="l"/>
                  <a:tab pos="5722709" algn="l"/>
                  <a:tab pos="6131575" algn="l"/>
                  <a:tab pos="6540442" algn="l"/>
                  <a:tab pos="6949309" algn="l"/>
                  <a:tab pos="7358176" algn="l"/>
                  <a:tab pos="7767042" algn="l"/>
                  <a:tab pos="8175909" algn="l"/>
                </a:tabLst>
              </a:pPr>
              <a:t>39</a:t>
            </a:fld>
            <a:endParaRPr lang="en-US" sz="1300" dirty="0">
              <a:solidFill>
                <a:srgbClr val="000000"/>
              </a:solidFill>
              <a:latin typeface="Times New Roman" pitchFamily="16" charset="0"/>
              <a:ea typeface="DejaVu Sans" charset="0"/>
              <a:cs typeface="DejaVu Sans" charset="0"/>
            </a:endParaRPr>
          </a:p>
        </p:txBody>
      </p:sp>
      <p:sp>
        <p:nvSpPr>
          <p:cNvPr id="48132" name="Text Box 2"/>
          <p:cNvSpPr txBox="1">
            <a:spLocks noChangeArrowheads="1"/>
          </p:cNvSpPr>
          <p:nvPr/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82058" tIns="41029" rIns="82058" bIns="41029" anchor="ctr"/>
          <a:lstStyle/>
          <a:p>
            <a:endParaRPr lang="en-US">
              <a:ea typeface="DejaVu Sans" charset="0"/>
              <a:cs typeface="DejaVu Sans" charset="0"/>
            </a:endParaRPr>
          </a:p>
        </p:txBody>
      </p:sp>
      <p:sp>
        <p:nvSpPr>
          <p:cNvPr id="48133" name="Rectangle 3"/>
          <p:cNvSpPr txBox="1">
            <a:spLocks noGrp="1" noChangeArrowheads="1"/>
          </p:cNvSpPr>
          <p:nvPr>
            <p:ph type="body"/>
          </p:nvPr>
        </p:nvSpPr>
        <p:spPr>
          <a:xfrm>
            <a:off x="686361" y="4342535"/>
            <a:ext cx="5485279" cy="4114511"/>
          </a:xfrm>
          <a:noFill/>
          <a:ln/>
        </p:spPr>
        <p:txBody>
          <a:bodyPr wrap="none" anchor="ctr"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4AA22E0A-6B02-4DF2-B89C-E1E6821F701B}" type="slidenum">
              <a:rPr lang="en-US"/>
              <a:pPr/>
              <a:t>24</a:t>
            </a:fld>
            <a:endParaRPr lang="en-US"/>
          </a:p>
        </p:txBody>
      </p:sp>
      <p:sp>
        <p:nvSpPr>
          <p:cNvPr id="32771" name="Text Box 1"/>
          <p:cNvSpPr txBox="1">
            <a:spLocks noChangeArrowheads="1"/>
          </p:cNvSpPr>
          <p:nvPr/>
        </p:nvSpPr>
        <p:spPr bwMode="auto">
          <a:xfrm>
            <a:off x="3881438" y="8686512"/>
            <a:ext cx="2975162" cy="45604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tabLst>
                <a:tab pos="0" algn="l"/>
                <a:tab pos="407442" algn="l"/>
                <a:tab pos="816309" algn="l"/>
                <a:tab pos="1225175" algn="l"/>
                <a:tab pos="1634042" algn="l"/>
                <a:tab pos="2042909" algn="l"/>
                <a:tab pos="2451776" algn="l"/>
                <a:tab pos="2860642" algn="l"/>
                <a:tab pos="3269509" algn="l"/>
                <a:tab pos="3678375" algn="l"/>
                <a:tab pos="4087242" algn="l"/>
                <a:tab pos="4496109" algn="l"/>
                <a:tab pos="4904976" algn="l"/>
                <a:tab pos="5313842" algn="l"/>
                <a:tab pos="5722709" algn="l"/>
                <a:tab pos="6131575" algn="l"/>
                <a:tab pos="6540442" algn="l"/>
                <a:tab pos="6949309" algn="l"/>
                <a:tab pos="7358176" algn="l"/>
                <a:tab pos="7767042" algn="l"/>
                <a:tab pos="8175909" algn="l"/>
              </a:tabLst>
            </a:pPr>
            <a:fld id="{F7F61D59-1815-4552-8B80-72A142418EFF}" type="slidenum">
              <a:rPr lang="en-US" sz="1300">
                <a:solidFill>
                  <a:srgbClr val="000000"/>
                </a:solidFill>
                <a:latin typeface="Times New Roman" pitchFamily="16" charset="0"/>
                <a:ea typeface="DejaVu Sans" charset="0"/>
                <a:cs typeface="DejaVu Sans" charset="0"/>
              </a:rPr>
              <a:pPr algn="r">
                <a:tabLst>
                  <a:tab pos="0" algn="l"/>
                  <a:tab pos="407442" algn="l"/>
                  <a:tab pos="816309" algn="l"/>
                  <a:tab pos="1225175" algn="l"/>
                  <a:tab pos="1634042" algn="l"/>
                  <a:tab pos="2042909" algn="l"/>
                  <a:tab pos="2451776" algn="l"/>
                  <a:tab pos="2860642" algn="l"/>
                  <a:tab pos="3269509" algn="l"/>
                  <a:tab pos="3678375" algn="l"/>
                  <a:tab pos="4087242" algn="l"/>
                  <a:tab pos="4496109" algn="l"/>
                  <a:tab pos="4904976" algn="l"/>
                  <a:tab pos="5313842" algn="l"/>
                  <a:tab pos="5722709" algn="l"/>
                  <a:tab pos="6131575" algn="l"/>
                  <a:tab pos="6540442" algn="l"/>
                  <a:tab pos="6949309" algn="l"/>
                  <a:tab pos="7358176" algn="l"/>
                  <a:tab pos="7767042" algn="l"/>
                  <a:tab pos="8175909" algn="l"/>
                </a:tabLst>
              </a:pPr>
              <a:t>24</a:t>
            </a:fld>
            <a:endParaRPr lang="en-US" sz="1300" dirty="0">
              <a:solidFill>
                <a:srgbClr val="000000"/>
              </a:solidFill>
              <a:latin typeface="Times New Roman" pitchFamily="16" charset="0"/>
              <a:ea typeface="DejaVu Sans" charset="0"/>
              <a:cs typeface="DejaVu Sans" charset="0"/>
            </a:endParaRPr>
          </a:p>
        </p:txBody>
      </p:sp>
      <p:sp>
        <p:nvSpPr>
          <p:cNvPr id="32772" name="Text Box 2"/>
          <p:cNvSpPr txBox="1">
            <a:spLocks noChangeArrowheads="1"/>
          </p:cNvSpPr>
          <p:nvPr/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82058" tIns="41029" rIns="82058" bIns="41029" anchor="ctr"/>
          <a:lstStyle/>
          <a:p>
            <a:endParaRPr lang="en-US">
              <a:ea typeface="DejaVu Sans" charset="0"/>
              <a:cs typeface="DejaVu Sans" charset="0"/>
            </a:endParaRPr>
          </a:p>
        </p:txBody>
      </p:sp>
      <p:sp>
        <p:nvSpPr>
          <p:cNvPr id="32773" name="Rectangle 3"/>
          <p:cNvSpPr txBox="1">
            <a:spLocks noGrp="1" noChangeArrowheads="1"/>
          </p:cNvSpPr>
          <p:nvPr>
            <p:ph type="body"/>
          </p:nvPr>
        </p:nvSpPr>
        <p:spPr>
          <a:xfrm>
            <a:off x="686361" y="4342535"/>
            <a:ext cx="5485279" cy="4114511"/>
          </a:xfrm>
          <a:noFill/>
          <a:ln/>
        </p:spPr>
        <p:txBody>
          <a:bodyPr wrap="none" anchor="ctr"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AEE87111-3D10-414A-A295-BEEE43B421CC}" type="slidenum">
              <a:rPr lang="en-US"/>
              <a:pPr/>
              <a:t>25</a:t>
            </a:fld>
            <a:endParaRPr lang="en-US"/>
          </a:p>
        </p:txBody>
      </p:sp>
      <p:sp>
        <p:nvSpPr>
          <p:cNvPr id="33795" name="Text Box 1"/>
          <p:cNvSpPr txBox="1">
            <a:spLocks noChangeArrowheads="1"/>
          </p:cNvSpPr>
          <p:nvPr/>
        </p:nvSpPr>
        <p:spPr bwMode="auto">
          <a:xfrm>
            <a:off x="3881438" y="8686512"/>
            <a:ext cx="2975162" cy="45604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tabLst>
                <a:tab pos="0" algn="l"/>
                <a:tab pos="407442" algn="l"/>
                <a:tab pos="816309" algn="l"/>
                <a:tab pos="1225175" algn="l"/>
                <a:tab pos="1634042" algn="l"/>
                <a:tab pos="2042909" algn="l"/>
                <a:tab pos="2451776" algn="l"/>
                <a:tab pos="2860642" algn="l"/>
                <a:tab pos="3269509" algn="l"/>
                <a:tab pos="3678375" algn="l"/>
                <a:tab pos="4087242" algn="l"/>
                <a:tab pos="4496109" algn="l"/>
                <a:tab pos="4904976" algn="l"/>
                <a:tab pos="5313842" algn="l"/>
                <a:tab pos="5722709" algn="l"/>
                <a:tab pos="6131575" algn="l"/>
                <a:tab pos="6540442" algn="l"/>
                <a:tab pos="6949309" algn="l"/>
                <a:tab pos="7358176" algn="l"/>
                <a:tab pos="7767042" algn="l"/>
                <a:tab pos="8175909" algn="l"/>
              </a:tabLst>
            </a:pPr>
            <a:fld id="{5C03D081-1F0B-4DA3-B728-ABBDB2ABD775}" type="slidenum">
              <a:rPr lang="en-US" sz="1300">
                <a:solidFill>
                  <a:srgbClr val="000000"/>
                </a:solidFill>
                <a:latin typeface="Times New Roman" pitchFamily="16" charset="0"/>
                <a:ea typeface="DejaVu Sans" charset="0"/>
                <a:cs typeface="DejaVu Sans" charset="0"/>
              </a:rPr>
              <a:pPr algn="r">
                <a:tabLst>
                  <a:tab pos="0" algn="l"/>
                  <a:tab pos="407442" algn="l"/>
                  <a:tab pos="816309" algn="l"/>
                  <a:tab pos="1225175" algn="l"/>
                  <a:tab pos="1634042" algn="l"/>
                  <a:tab pos="2042909" algn="l"/>
                  <a:tab pos="2451776" algn="l"/>
                  <a:tab pos="2860642" algn="l"/>
                  <a:tab pos="3269509" algn="l"/>
                  <a:tab pos="3678375" algn="l"/>
                  <a:tab pos="4087242" algn="l"/>
                  <a:tab pos="4496109" algn="l"/>
                  <a:tab pos="4904976" algn="l"/>
                  <a:tab pos="5313842" algn="l"/>
                  <a:tab pos="5722709" algn="l"/>
                  <a:tab pos="6131575" algn="l"/>
                  <a:tab pos="6540442" algn="l"/>
                  <a:tab pos="6949309" algn="l"/>
                  <a:tab pos="7358176" algn="l"/>
                  <a:tab pos="7767042" algn="l"/>
                  <a:tab pos="8175909" algn="l"/>
                </a:tabLst>
              </a:pPr>
              <a:t>25</a:t>
            </a:fld>
            <a:endParaRPr lang="en-US" sz="1300" dirty="0">
              <a:solidFill>
                <a:srgbClr val="000000"/>
              </a:solidFill>
              <a:latin typeface="Times New Roman" pitchFamily="16" charset="0"/>
              <a:ea typeface="DejaVu Sans" charset="0"/>
              <a:cs typeface="DejaVu Sans" charset="0"/>
            </a:endParaRPr>
          </a:p>
        </p:txBody>
      </p:sp>
      <p:sp>
        <p:nvSpPr>
          <p:cNvPr id="33796" name="Text Box 2"/>
          <p:cNvSpPr txBox="1">
            <a:spLocks noChangeArrowheads="1"/>
          </p:cNvSpPr>
          <p:nvPr/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82058" tIns="41029" rIns="82058" bIns="41029" anchor="ctr"/>
          <a:lstStyle/>
          <a:p>
            <a:endParaRPr lang="en-US">
              <a:ea typeface="DejaVu Sans" charset="0"/>
              <a:cs typeface="DejaVu Sans" charset="0"/>
            </a:endParaRPr>
          </a:p>
        </p:txBody>
      </p:sp>
      <p:sp>
        <p:nvSpPr>
          <p:cNvPr id="33797" name="Rectangle 3"/>
          <p:cNvSpPr txBox="1">
            <a:spLocks noGrp="1" noChangeArrowheads="1"/>
          </p:cNvSpPr>
          <p:nvPr>
            <p:ph type="body"/>
          </p:nvPr>
        </p:nvSpPr>
        <p:spPr>
          <a:xfrm>
            <a:off x="686361" y="4342535"/>
            <a:ext cx="5485279" cy="4114511"/>
          </a:xfrm>
          <a:noFill/>
          <a:ln/>
        </p:spPr>
        <p:txBody>
          <a:bodyPr wrap="none" anchor="ctr"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79A09CD-4546-4E24-8D35-64A1F1899076}" type="slidenum">
              <a:rPr lang="en-US"/>
              <a:pPr/>
              <a:t>26</a:t>
            </a:fld>
            <a:endParaRPr lang="en-US"/>
          </a:p>
        </p:txBody>
      </p:sp>
      <p:sp>
        <p:nvSpPr>
          <p:cNvPr id="34819" name="Text Box 1"/>
          <p:cNvSpPr txBox="1">
            <a:spLocks noChangeArrowheads="1"/>
          </p:cNvSpPr>
          <p:nvPr/>
        </p:nvSpPr>
        <p:spPr bwMode="auto">
          <a:xfrm>
            <a:off x="3881438" y="8686512"/>
            <a:ext cx="2975162" cy="45604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tabLst>
                <a:tab pos="0" algn="l"/>
                <a:tab pos="407442" algn="l"/>
                <a:tab pos="816309" algn="l"/>
                <a:tab pos="1225175" algn="l"/>
                <a:tab pos="1634042" algn="l"/>
                <a:tab pos="2042909" algn="l"/>
                <a:tab pos="2451776" algn="l"/>
                <a:tab pos="2860642" algn="l"/>
                <a:tab pos="3269509" algn="l"/>
                <a:tab pos="3678375" algn="l"/>
                <a:tab pos="4087242" algn="l"/>
                <a:tab pos="4496109" algn="l"/>
                <a:tab pos="4904976" algn="l"/>
                <a:tab pos="5313842" algn="l"/>
                <a:tab pos="5722709" algn="l"/>
                <a:tab pos="6131575" algn="l"/>
                <a:tab pos="6540442" algn="l"/>
                <a:tab pos="6949309" algn="l"/>
                <a:tab pos="7358176" algn="l"/>
                <a:tab pos="7767042" algn="l"/>
                <a:tab pos="8175909" algn="l"/>
              </a:tabLst>
            </a:pPr>
            <a:fld id="{6ACC5D6A-208C-4DF4-8772-DFC0A55209B2}" type="slidenum">
              <a:rPr lang="en-US" sz="1300">
                <a:solidFill>
                  <a:srgbClr val="000000"/>
                </a:solidFill>
                <a:latin typeface="Times New Roman" pitchFamily="16" charset="0"/>
                <a:ea typeface="DejaVu Sans" charset="0"/>
                <a:cs typeface="DejaVu Sans" charset="0"/>
              </a:rPr>
              <a:pPr algn="r">
                <a:tabLst>
                  <a:tab pos="0" algn="l"/>
                  <a:tab pos="407442" algn="l"/>
                  <a:tab pos="816309" algn="l"/>
                  <a:tab pos="1225175" algn="l"/>
                  <a:tab pos="1634042" algn="l"/>
                  <a:tab pos="2042909" algn="l"/>
                  <a:tab pos="2451776" algn="l"/>
                  <a:tab pos="2860642" algn="l"/>
                  <a:tab pos="3269509" algn="l"/>
                  <a:tab pos="3678375" algn="l"/>
                  <a:tab pos="4087242" algn="l"/>
                  <a:tab pos="4496109" algn="l"/>
                  <a:tab pos="4904976" algn="l"/>
                  <a:tab pos="5313842" algn="l"/>
                  <a:tab pos="5722709" algn="l"/>
                  <a:tab pos="6131575" algn="l"/>
                  <a:tab pos="6540442" algn="l"/>
                  <a:tab pos="6949309" algn="l"/>
                  <a:tab pos="7358176" algn="l"/>
                  <a:tab pos="7767042" algn="l"/>
                  <a:tab pos="8175909" algn="l"/>
                </a:tabLst>
              </a:pPr>
              <a:t>26</a:t>
            </a:fld>
            <a:endParaRPr lang="en-US" sz="1300" dirty="0">
              <a:solidFill>
                <a:srgbClr val="000000"/>
              </a:solidFill>
              <a:latin typeface="Times New Roman" pitchFamily="16" charset="0"/>
              <a:ea typeface="DejaVu Sans" charset="0"/>
              <a:cs typeface="DejaVu Sans" charset="0"/>
            </a:endParaRPr>
          </a:p>
        </p:txBody>
      </p:sp>
      <p:sp>
        <p:nvSpPr>
          <p:cNvPr id="34820" name="Text Box 2"/>
          <p:cNvSpPr txBox="1">
            <a:spLocks noChangeArrowheads="1"/>
          </p:cNvSpPr>
          <p:nvPr/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82058" tIns="41029" rIns="82058" bIns="41029" anchor="ctr"/>
          <a:lstStyle/>
          <a:p>
            <a:endParaRPr lang="en-US">
              <a:ea typeface="DejaVu Sans" charset="0"/>
              <a:cs typeface="DejaVu Sans" charset="0"/>
            </a:endParaRPr>
          </a:p>
        </p:txBody>
      </p:sp>
      <p:sp>
        <p:nvSpPr>
          <p:cNvPr id="34821" name="Rectangle 3"/>
          <p:cNvSpPr txBox="1">
            <a:spLocks noGrp="1" noChangeArrowheads="1"/>
          </p:cNvSpPr>
          <p:nvPr>
            <p:ph type="body"/>
          </p:nvPr>
        </p:nvSpPr>
        <p:spPr>
          <a:xfrm>
            <a:off x="686361" y="4342535"/>
            <a:ext cx="5485279" cy="4114511"/>
          </a:xfrm>
          <a:noFill/>
          <a:ln/>
        </p:spPr>
        <p:txBody>
          <a:bodyPr wrap="none" anchor="ctr"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2E128972-8401-428F-9B8D-C8489CE3623F}" type="slidenum">
              <a:rPr lang="en-US"/>
              <a:pPr/>
              <a:t>27</a:t>
            </a:fld>
            <a:endParaRPr lang="en-US"/>
          </a:p>
        </p:txBody>
      </p:sp>
      <p:sp>
        <p:nvSpPr>
          <p:cNvPr id="35843" name="Text Box 1"/>
          <p:cNvSpPr txBox="1">
            <a:spLocks noChangeArrowheads="1"/>
          </p:cNvSpPr>
          <p:nvPr/>
        </p:nvSpPr>
        <p:spPr bwMode="auto">
          <a:xfrm>
            <a:off x="3881438" y="8686512"/>
            <a:ext cx="2975162" cy="45604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tabLst>
                <a:tab pos="0" algn="l"/>
                <a:tab pos="407442" algn="l"/>
                <a:tab pos="816309" algn="l"/>
                <a:tab pos="1225175" algn="l"/>
                <a:tab pos="1634042" algn="l"/>
                <a:tab pos="2042909" algn="l"/>
                <a:tab pos="2451776" algn="l"/>
                <a:tab pos="2860642" algn="l"/>
                <a:tab pos="3269509" algn="l"/>
                <a:tab pos="3678375" algn="l"/>
                <a:tab pos="4087242" algn="l"/>
                <a:tab pos="4496109" algn="l"/>
                <a:tab pos="4904976" algn="l"/>
                <a:tab pos="5313842" algn="l"/>
                <a:tab pos="5722709" algn="l"/>
                <a:tab pos="6131575" algn="l"/>
                <a:tab pos="6540442" algn="l"/>
                <a:tab pos="6949309" algn="l"/>
                <a:tab pos="7358176" algn="l"/>
                <a:tab pos="7767042" algn="l"/>
                <a:tab pos="8175909" algn="l"/>
              </a:tabLst>
            </a:pPr>
            <a:fld id="{2083B506-204D-4A4C-A277-4C530ED9E8A6}" type="slidenum">
              <a:rPr lang="en-US" sz="1300">
                <a:solidFill>
                  <a:srgbClr val="000000"/>
                </a:solidFill>
                <a:latin typeface="Times New Roman" pitchFamily="16" charset="0"/>
                <a:ea typeface="DejaVu Sans" charset="0"/>
                <a:cs typeface="DejaVu Sans" charset="0"/>
              </a:rPr>
              <a:pPr algn="r">
                <a:tabLst>
                  <a:tab pos="0" algn="l"/>
                  <a:tab pos="407442" algn="l"/>
                  <a:tab pos="816309" algn="l"/>
                  <a:tab pos="1225175" algn="l"/>
                  <a:tab pos="1634042" algn="l"/>
                  <a:tab pos="2042909" algn="l"/>
                  <a:tab pos="2451776" algn="l"/>
                  <a:tab pos="2860642" algn="l"/>
                  <a:tab pos="3269509" algn="l"/>
                  <a:tab pos="3678375" algn="l"/>
                  <a:tab pos="4087242" algn="l"/>
                  <a:tab pos="4496109" algn="l"/>
                  <a:tab pos="4904976" algn="l"/>
                  <a:tab pos="5313842" algn="l"/>
                  <a:tab pos="5722709" algn="l"/>
                  <a:tab pos="6131575" algn="l"/>
                  <a:tab pos="6540442" algn="l"/>
                  <a:tab pos="6949309" algn="l"/>
                  <a:tab pos="7358176" algn="l"/>
                  <a:tab pos="7767042" algn="l"/>
                  <a:tab pos="8175909" algn="l"/>
                </a:tabLst>
              </a:pPr>
              <a:t>27</a:t>
            </a:fld>
            <a:endParaRPr lang="en-US" sz="1300" dirty="0">
              <a:solidFill>
                <a:srgbClr val="000000"/>
              </a:solidFill>
              <a:latin typeface="Times New Roman" pitchFamily="16" charset="0"/>
              <a:ea typeface="DejaVu Sans" charset="0"/>
              <a:cs typeface="DejaVu Sans" charset="0"/>
            </a:endParaRPr>
          </a:p>
        </p:txBody>
      </p:sp>
      <p:sp>
        <p:nvSpPr>
          <p:cNvPr id="35844" name="Text Box 2"/>
          <p:cNvSpPr txBox="1">
            <a:spLocks noChangeArrowheads="1"/>
          </p:cNvSpPr>
          <p:nvPr/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82058" tIns="41029" rIns="82058" bIns="41029" anchor="ctr"/>
          <a:lstStyle/>
          <a:p>
            <a:endParaRPr lang="en-US">
              <a:ea typeface="DejaVu Sans" charset="0"/>
              <a:cs typeface="DejaVu Sans" charset="0"/>
            </a:endParaRPr>
          </a:p>
        </p:txBody>
      </p:sp>
      <p:sp>
        <p:nvSpPr>
          <p:cNvPr id="35845" name="Rectangle 3"/>
          <p:cNvSpPr txBox="1">
            <a:spLocks noGrp="1" noChangeArrowheads="1"/>
          </p:cNvSpPr>
          <p:nvPr>
            <p:ph type="body"/>
          </p:nvPr>
        </p:nvSpPr>
        <p:spPr>
          <a:xfrm>
            <a:off x="686361" y="4342535"/>
            <a:ext cx="5485279" cy="4114511"/>
          </a:xfrm>
          <a:noFill/>
          <a:ln/>
        </p:spPr>
        <p:txBody>
          <a:bodyPr wrap="none" anchor="ctr"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4CC8444C-403D-4865-8D6B-00B8C7C69B73}" type="slidenum">
              <a:rPr lang="en-US"/>
              <a:pPr/>
              <a:t>28</a:t>
            </a:fld>
            <a:endParaRPr lang="en-US"/>
          </a:p>
        </p:txBody>
      </p:sp>
      <p:sp>
        <p:nvSpPr>
          <p:cNvPr id="36867" name="Text Box 1"/>
          <p:cNvSpPr txBox="1">
            <a:spLocks noChangeArrowheads="1"/>
          </p:cNvSpPr>
          <p:nvPr/>
        </p:nvSpPr>
        <p:spPr bwMode="auto">
          <a:xfrm>
            <a:off x="3881438" y="8686512"/>
            <a:ext cx="2975162" cy="45604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tabLst>
                <a:tab pos="0" algn="l"/>
                <a:tab pos="407442" algn="l"/>
                <a:tab pos="816309" algn="l"/>
                <a:tab pos="1225175" algn="l"/>
                <a:tab pos="1634042" algn="l"/>
                <a:tab pos="2042909" algn="l"/>
                <a:tab pos="2451776" algn="l"/>
                <a:tab pos="2860642" algn="l"/>
                <a:tab pos="3269509" algn="l"/>
                <a:tab pos="3678375" algn="l"/>
                <a:tab pos="4087242" algn="l"/>
                <a:tab pos="4496109" algn="l"/>
                <a:tab pos="4904976" algn="l"/>
                <a:tab pos="5313842" algn="l"/>
                <a:tab pos="5722709" algn="l"/>
                <a:tab pos="6131575" algn="l"/>
                <a:tab pos="6540442" algn="l"/>
                <a:tab pos="6949309" algn="l"/>
                <a:tab pos="7358176" algn="l"/>
                <a:tab pos="7767042" algn="l"/>
                <a:tab pos="8175909" algn="l"/>
              </a:tabLst>
            </a:pPr>
            <a:fld id="{D96CA308-79DC-4AD9-B1E2-5211E800D36D}" type="slidenum">
              <a:rPr lang="en-US" sz="1300">
                <a:solidFill>
                  <a:srgbClr val="000000"/>
                </a:solidFill>
                <a:latin typeface="Times New Roman" pitchFamily="16" charset="0"/>
                <a:ea typeface="DejaVu Sans" charset="0"/>
                <a:cs typeface="DejaVu Sans" charset="0"/>
              </a:rPr>
              <a:pPr algn="r">
                <a:tabLst>
                  <a:tab pos="0" algn="l"/>
                  <a:tab pos="407442" algn="l"/>
                  <a:tab pos="816309" algn="l"/>
                  <a:tab pos="1225175" algn="l"/>
                  <a:tab pos="1634042" algn="l"/>
                  <a:tab pos="2042909" algn="l"/>
                  <a:tab pos="2451776" algn="l"/>
                  <a:tab pos="2860642" algn="l"/>
                  <a:tab pos="3269509" algn="l"/>
                  <a:tab pos="3678375" algn="l"/>
                  <a:tab pos="4087242" algn="l"/>
                  <a:tab pos="4496109" algn="l"/>
                  <a:tab pos="4904976" algn="l"/>
                  <a:tab pos="5313842" algn="l"/>
                  <a:tab pos="5722709" algn="l"/>
                  <a:tab pos="6131575" algn="l"/>
                  <a:tab pos="6540442" algn="l"/>
                  <a:tab pos="6949309" algn="l"/>
                  <a:tab pos="7358176" algn="l"/>
                  <a:tab pos="7767042" algn="l"/>
                  <a:tab pos="8175909" algn="l"/>
                </a:tabLst>
              </a:pPr>
              <a:t>28</a:t>
            </a:fld>
            <a:endParaRPr lang="en-US" sz="1300" dirty="0">
              <a:solidFill>
                <a:srgbClr val="000000"/>
              </a:solidFill>
              <a:latin typeface="Times New Roman" pitchFamily="16" charset="0"/>
              <a:ea typeface="DejaVu Sans" charset="0"/>
              <a:cs typeface="DejaVu Sans" charset="0"/>
            </a:endParaRPr>
          </a:p>
        </p:txBody>
      </p:sp>
      <p:sp>
        <p:nvSpPr>
          <p:cNvPr id="36868" name="Text Box 2"/>
          <p:cNvSpPr txBox="1">
            <a:spLocks noChangeArrowheads="1"/>
          </p:cNvSpPr>
          <p:nvPr/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82058" tIns="41029" rIns="82058" bIns="41029" anchor="ctr"/>
          <a:lstStyle/>
          <a:p>
            <a:endParaRPr lang="en-US">
              <a:ea typeface="DejaVu Sans" charset="0"/>
              <a:cs typeface="DejaVu Sans" charset="0"/>
            </a:endParaRPr>
          </a:p>
        </p:txBody>
      </p:sp>
      <p:sp>
        <p:nvSpPr>
          <p:cNvPr id="36869" name="Rectangle 3"/>
          <p:cNvSpPr txBox="1">
            <a:spLocks noGrp="1" noChangeArrowheads="1"/>
          </p:cNvSpPr>
          <p:nvPr>
            <p:ph type="body"/>
          </p:nvPr>
        </p:nvSpPr>
        <p:spPr>
          <a:xfrm>
            <a:off x="686361" y="4342535"/>
            <a:ext cx="5485279" cy="4114511"/>
          </a:xfrm>
          <a:noFill/>
          <a:ln/>
        </p:spPr>
        <p:txBody>
          <a:bodyPr wrap="none" anchor="ctr"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A75F5D7-3861-4919-93E1-6157DD56B039}" type="slidenum">
              <a:rPr lang="en-US"/>
              <a:pPr/>
              <a:t>29</a:t>
            </a:fld>
            <a:endParaRPr lang="en-US"/>
          </a:p>
        </p:txBody>
      </p:sp>
      <p:sp>
        <p:nvSpPr>
          <p:cNvPr id="37891" name="Text Box 1"/>
          <p:cNvSpPr txBox="1">
            <a:spLocks noChangeArrowheads="1"/>
          </p:cNvSpPr>
          <p:nvPr/>
        </p:nvSpPr>
        <p:spPr bwMode="auto">
          <a:xfrm>
            <a:off x="3881438" y="8686512"/>
            <a:ext cx="2975162" cy="45604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tabLst>
                <a:tab pos="0" algn="l"/>
                <a:tab pos="407442" algn="l"/>
                <a:tab pos="816309" algn="l"/>
                <a:tab pos="1225175" algn="l"/>
                <a:tab pos="1634042" algn="l"/>
                <a:tab pos="2042909" algn="l"/>
                <a:tab pos="2451776" algn="l"/>
                <a:tab pos="2860642" algn="l"/>
                <a:tab pos="3269509" algn="l"/>
                <a:tab pos="3678375" algn="l"/>
                <a:tab pos="4087242" algn="l"/>
                <a:tab pos="4496109" algn="l"/>
                <a:tab pos="4904976" algn="l"/>
                <a:tab pos="5313842" algn="l"/>
                <a:tab pos="5722709" algn="l"/>
                <a:tab pos="6131575" algn="l"/>
                <a:tab pos="6540442" algn="l"/>
                <a:tab pos="6949309" algn="l"/>
                <a:tab pos="7358176" algn="l"/>
                <a:tab pos="7767042" algn="l"/>
                <a:tab pos="8175909" algn="l"/>
              </a:tabLst>
            </a:pPr>
            <a:fld id="{FF55A5E4-1C4E-4F31-BB39-D1A71CCC2B20}" type="slidenum">
              <a:rPr lang="en-US" sz="1300">
                <a:solidFill>
                  <a:srgbClr val="000000"/>
                </a:solidFill>
                <a:latin typeface="Times New Roman" pitchFamily="16" charset="0"/>
                <a:ea typeface="DejaVu Sans" charset="0"/>
                <a:cs typeface="DejaVu Sans" charset="0"/>
              </a:rPr>
              <a:pPr algn="r">
                <a:tabLst>
                  <a:tab pos="0" algn="l"/>
                  <a:tab pos="407442" algn="l"/>
                  <a:tab pos="816309" algn="l"/>
                  <a:tab pos="1225175" algn="l"/>
                  <a:tab pos="1634042" algn="l"/>
                  <a:tab pos="2042909" algn="l"/>
                  <a:tab pos="2451776" algn="l"/>
                  <a:tab pos="2860642" algn="l"/>
                  <a:tab pos="3269509" algn="l"/>
                  <a:tab pos="3678375" algn="l"/>
                  <a:tab pos="4087242" algn="l"/>
                  <a:tab pos="4496109" algn="l"/>
                  <a:tab pos="4904976" algn="l"/>
                  <a:tab pos="5313842" algn="l"/>
                  <a:tab pos="5722709" algn="l"/>
                  <a:tab pos="6131575" algn="l"/>
                  <a:tab pos="6540442" algn="l"/>
                  <a:tab pos="6949309" algn="l"/>
                  <a:tab pos="7358176" algn="l"/>
                  <a:tab pos="7767042" algn="l"/>
                  <a:tab pos="8175909" algn="l"/>
                </a:tabLst>
              </a:pPr>
              <a:t>29</a:t>
            </a:fld>
            <a:endParaRPr lang="en-US" sz="1300" dirty="0">
              <a:solidFill>
                <a:srgbClr val="000000"/>
              </a:solidFill>
              <a:latin typeface="Times New Roman" pitchFamily="16" charset="0"/>
              <a:ea typeface="DejaVu Sans" charset="0"/>
              <a:cs typeface="DejaVu Sans" charset="0"/>
            </a:endParaRPr>
          </a:p>
        </p:txBody>
      </p:sp>
      <p:sp>
        <p:nvSpPr>
          <p:cNvPr id="37892" name="Text Box 2"/>
          <p:cNvSpPr txBox="1">
            <a:spLocks noChangeArrowheads="1"/>
          </p:cNvSpPr>
          <p:nvPr/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82058" tIns="41029" rIns="82058" bIns="41029" anchor="ctr"/>
          <a:lstStyle/>
          <a:p>
            <a:endParaRPr lang="en-US">
              <a:ea typeface="DejaVu Sans" charset="0"/>
              <a:cs typeface="DejaVu Sans" charset="0"/>
            </a:endParaRPr>
          </a:p>
        </p:txBody>
      </p:sp>
      <p:sp>
        <p:nvSpPr>
          <p:cNvPr id="37893" name="Rectangle 3"/>
          <p:cNvSpPr txBox="1">
            <a:spLocks noGrp="1" noChangeArrowheads="1"/>
          </p:cNvSpPr>
          <p:nvPr>
            <p:ph type="body"/>
          </p:nvPr>
        </p:nvSpPr>
        <p:spPr>
          <a:xfrm>
            <a:off x="686361" y="4342535"/>
            <a:ext cx="5485279" cy="4114511"/>
          </a:xfrm>
          <a:noFill/>
          <a:ln/>
        </p:spPr>
        <p:txBody>
          <a:bodyPr wrap="none" anchor="ctr"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9D069374-D5C3-45A8-AFB0-CE6471E73EE8}" type="slidenum">
              <a:rPr lang="en-US"/>
              <a:pPr/>
              <a:t>30</a:t>
            </a:fld>
            <a:endParaRPr lang="en-US"/>
          </a:p>
        </p:txBody>
      </p:sp>
      <p:sp>
        <p:nvSpPr>
          <p:cNvPr id="38915" name="Text Box 1"/>
          <p:cNvSpPr txBox="1">
            <a:spLocks noChangeArrowheads="1"/>
          </p:cNvSpPr>
          <p:nvPr/>
        </p:nvSpPr>
        <p:spPr bwMode="auto">
          <a:xfrm>
            <a:off x="3881438" y="8686512"/>
            <a:ext cx="2975162" cy="45604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tabLst>
                <a:tab pos="0" algn="l"/>
                <a:tab pos="407442" algn="l"/>
                <a:tab pos="816309" algn="l"/>
                <a:tab pos="1225175" algn="l"/>
                <a:tab pos="1634042" algn="l"/>
                <a:tab pos="2042909" algn="l"/>
                <a:tab pos="2451776" algn="l"/>
                <a:tab pos="2860642" algn="l"/>
                <a:tab pos="3269509" algn="l"/>
                <a:tab pos="3678375" algn="l"/>
                <a:tab pos="4087242" algn="l"/>
                <a:tab pos="4496109" algn="l"/>
                <a:tab pos="4904976" algn="l"/>
                <a:tab pos="5313842" algn="l"/>
                <a:tab pos="5722709" algn="l"/>
                <a:tab pos="6131575" algn="l"/>
                <a:tab pos="6540442" algn="l"/>
                <a:tab pos="6949309" algn="l"/>
                <a:tab pos="7358176" algn="l"/>
                <a:tab pos="7767042" algn="l"/>
                <a:tab pos="8175909" algn="l"/>
              </a:tabLst>
            </a:pPr>
            <a:fld id="{FD9299EC-D2F0-4BE4-B3AA-72CD0B732A16}" type="slidenum">
              <a:rPr lang="en-US" sz="1300">
                <a:solidFill>
                  <a:srgbClr val="000000"/>
                </a:solidFill>
                <a:latin typeface="Times New Roman" pitchFamily="16" charset="0"/>
                <a:ea typeface="DejaVu Sans" charset="0"/>
                <a:cs typeface="DejaVu Sans" charset="0"/>
              </a:rPr>
              <a:pPr algn="r">
                <a:tabLst>
                  <a:tab pos="0" algn="l"/>
                  <a:tab pos="407442" algn="l"/>
                  <a:tab pos="816309" algn="l"/>
                  <a:tab pos="1225175" algn="l"/>
                  <a:tab pos="1634042" algn="l"/>
                  <a:tab pos="2042909" algn="l"/>
                  <a:tab pos="2451776" algn="l"/>
                  <a:tab pos="2860642" algn="l"/>
                  <a:tab pos="3269509" algn="l"/>
                  <a:tab pos="3678375" algn="l"/>
                  <a:tab pos="4087242" algn="l"/>
                  <a:tab pos="4496109" algn="l"/>
                  <a:tab pos="4904976" algn="l"/>
                  <a:tab pos="5313842" algn="l"/>
                  <a:tab pos="5722709" algn="l"/>
                  <a:tab pos="6131575" algn="l"/>
                  <a:tab pos="6540442" algn="l"/>
                  <a:tab pos="6949309" algn="l"/>
                  <a:tab pos="7358176" algn="l"/>
                  <a:tab pos="7767042" algn="l"/>
                  <a:tab pos="8175909" algn="l"/>
                </a:tabLst>
              </a:pPr>
              <a:t>30</a:t>
            </a:fld>
            <a:endParaRPr lang="en-US" sz="1300" dirty="0">
              <a:solidFill>
                <a:srgbClr val="000000"/>
              </a:solidFill>
              <a:latin typeface="Times New Roman" pitchFamily="16" charset="0"/>
              <a:ea typeface="DejaVu Sans" charset="0"/>
              <a:cs typeface="DejaVu Sans" charset="0"/>
            </a:endParaRPr>
          </a:p>
        </p:txBody>
      </p:sp>
      <p:sp>
        <p:nvSpPr>
          <p:cNvPr id="38916" name="Text Box 2"/>
          <p:cNvSpPr txBox="1">
            <a:spLocks noChangeArrowheads="1"/>
          </p:cNvSpPr>
          <p:nvPr/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82058" tIns="41029" rIns="82058" bIns="41029" anchor="ctr"/>
          <a:lstStyle/>
          <a:p>
            <a:endParaRPr lang="en-US">
              <a:ea typeface="DejaVu Sans" charset="0"/>
              <a:cs typeface="DejaVu Sans" charset="0"/>
            </a:endParaRPr>
          </a:p>
        </p:txBody>
      </p:sp>
      <p:sp>
        <p:nvSpPr>
          <p:cNvPr id="38917" name="Rectangle 3"/>
          <p:cNvSpPr txBox="1">
            <a:spLocks noGrp="1" noChangeArrowheads="1"/>
          </p:cNvSpPr>
          <p:nvPr>
            <p:ph type="body"/>
          </p:nvPr>
        </p:nvSpPr>
        <p:spPr>
          <a:xfrm>
            <a:off x="686361" y="4342535"/>
            <a:ext cx="5485279" cy="4114511"/>
          </a:xfrm>
          <a:noFill/>
          <a:ln/>
        </p:spPr>
        <p:txBody>
          <a:bodyPr wrap="none" anchor="ctr"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687DDDC2-844D-4057-BDE2-7E98886DDD46}" type="slidenum">
              <a:rPr lang="en-US"/>
              <a:pPr/>
              <a:t>31</a:t>
            </a:fld>
            <a:endParaRPr lang="en-US"/>
          </a:p>
        </p:txBody>
      </p:sp>
      <p:sp>
        <p:nvSpPr>
          <p:cNvPr id="39939" name="Text Box 1"/>
          <p:cNvSpPr txBox="1">
            <a:spLocks noChangeArrowheads="1"/>
          </p:cNvSpPr>
          <p:nvPr/>
        </p:nvSpPr>
        <p:spPr bwMode="auto">
          <a:xfrm>
            <a:off x="3881438" y="8686512"/>
            <a:ext cx="2975162" cy="45604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tabLst>
                <a:tab pos="0" algn="l"/>
                <a:tab pos="407442" algn="l"/>
                <a:tab pos="816309" algn="l"/>
                <a:tab pos="1225175" algn="l"/>
                <a:tab pos="1634042" algn="l"/>
                <a:tab pos="2042909" algn="l"/>
                <a:tab pos="2451776" algn="l"/>
                <a:tab pos="2860642" algn="l"/>
                <a:tab pos="3269509" algn="l"/>
                <a:tab pos="3678375" algn="l"/>
                <a:tab pos="4087242" algn="l"/>
                <a:tab pos="4496109" algn="l"/>
                <a:tab pos="4904976" algn="l"/>
                <a:tab pos="5313842" algn="l"/>
                <a:tab pos="5722709" algn="l"/>
                <a:tab pos="6131575" algn="l"/>
                <a:tab pos="6540442" algn="l"/>
                <a:tab pos="6949309" algn="l"/>
                <a:tab pos="7358176" algn="l"/>
                <a:tab pos="7767042" algn="l"/>
                <a:tab pos="8175909" algn="l"/>
              </a:tabLst>
            </a:pPr>
            <a:fld id="{FDACB1F8-BBED-427B-A36F-B0A34EB57955}" type="slidenum">
              <a:rPr lang="en-US" sz="1300">
                <a:solidFill>
                  <a:srgbClr val="000000"/>
                </a:solidFill>
                <a:latin typeface="Times New Roman" pitchFamily="16" charset="0"/>
                <a:ea typeface="DejaVu Sans" charset="0"/>
                <a:cs typeface="DejaVu Sans" charset="0"/>
              </a:rPr>
              <a:pPr algn="r">
                <a:tabLst>
                  <a:tab pos="0" algn="l"/>
                  <a:tab pos="407442" algn="l"/>
                  <a:tab pos="816309" algn="l"/>
                  <a:tab pos="1225175" algn="l"/>
                  <a:tab pos="1634042" algn="l"/>
                  <a:tab pos="2042909" algn="l"/>
                  <a:tab pos="2451776" algn="l"/>
                  <a:tab pos="2860642" algn="l"/>
                  <a:tab pos="3269509" algn="l"/>
                  <a:tab pos="3678375" algn="l"/>
                  <a:tab pos="4087242" algn="l"/>
                  <a:tab pos="4496109" algn="l"/>
                  <a:tab pos="4904976" algn="l"/>
                  <a:tab pos="5313842" algn="l"/>
                  <a:tab pos="5722709" algn="l"/>
                  <a:tab pos="6131575" algn="l"/>
                  <a:tab pos="6540442" algn="l"/>
                  <a:tab pos="6949309" algn="l"/>
                  <a:tab pos="7358176" algn="l"/>
                  <a:tab pos="7767042" algn="l"/>
                  <a:tab pos="8175909" algn="l"/>
                </a:tabLst>
              </a:pPr>
              <a:t>31</a:t>
            </a:fld>
            <a:endParaRPr lang="en-US" sz="1300" dirty="0">
              <a:solidFill>
                <a:srgbClr val="000000"/>
              </a:solidFill>
              <a:latin typeface="Times New Roman" pitchFamily="16" charset="0"/>
              <a:ea typeface="DejaVu Sans" charset="0"/>
              <a:cs typeface="DejaVu Sans" charset="0"/>
            </a:endParaRPr>
          </a:p>
        </p:txBody>
      </p:sp>
      <p:sp>
        <p:nvSpPr>
          <p:cNvPr id="39940" name="Text Box 2"/>
          <p:cNvSpPr txBox="1">
            <a:spLocks noChangeArrowheads="1"/>
          </p:cNvSpPr>
          <p:nvPr/>
        </p:nvSpPr>
        <p:spPr bwMode="auto">
          <a:xfrm>
            <a:off x="1210236" y="694171"/>
            <a:ext cx="4437529" cy="34290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82058" tIns="41029" rIns="82058" bIns="41029" anchor="ctr"/>
          <a:lstStyle/>
          <a:p>
            <a:endParaRPr lang="en-US">
              <a:ea typeface="DejaVu Sans" charset="0"/>
              <a:cs typeface="DejaVu Sans" charset="0"/>
            </a:endParaRPr>
          </a:p>
        </p:txBody>
      </p:sp>
      <p:sp>
        <p:nvSpPr>
          <p:cNvPr id="39941" name="Rectangle 3"/>
          <p:cNvSpPr txBox="1">
            <a:spLocks noGrp="1" noChangeArrowheads="1"/>
          </p:cNvSpPr>
          <p:nvPr>
            <p:ph type="body"/>
          </p:nvPr>
        </p:nvSpPr>
        <p:spPr>
          <a:xfrm>
            <a:off x="686361" y="4342535"/>
            <a:ext cx="5485279" cy="4114511"/>
          </a:xfrm>
          <a:noFill/>
          <a:ln/>
        </p:spPr>
        <p:txBody>
          <a:bodyPr wrap="none" anchor="ctr"/>
          <a:lstStyle/>
          <a:p>
            <a:endParaRPr 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 flipV="1">
            <a:off x="5410182" y="3810000"/>
            <a:ext cx="3733819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4" name="Rectangle 23"/>
          <p:cNvSpPr/>
          <p:nvPr/>
        </p:nvSpPr>
        <p:spPr>
          <a:xfrm flipV="1">
            <a:off x="5410200" y="3897010"/>
            <a:ext cx="3733801" cy="192024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5" name="Rectangle 24"/>
          <p:cNvSpPr/>
          <p:nvPr/>
        </p:nvSpPr>
        <p:spPr>
          <a:xfrm flipV="1">
            <a:off x="5410200" y="4115167"/>
            <a:ext cx="3733801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6" name="Rectangle 25"/>
          <p:cNvSpPr/>
          <p:nvPr/>
        </p:nvSpPr>
        <p:spPr>
          <a:xfrm flipV="1">
            <a:off x="5410200" y="4164403"/>
            <a:ext cx="1965960" cy="18288"/>
          </a:xfrm>
          <a:prstGeom prst="rect">
            <a:avLst/>
          </a:prstGeom>
          <a:solidFill>
            <a:schemeClr val="accent2">
              <a:alpha val="6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7" name="Rectangle 26"/>
          <p:cNvSpPr/>
          <p:nvPr/>
        </p:nvSpPr>
        <p:spPr>
          <a:xfrm flipV="1">
            <a:off x="5410200" y="4199572"/>
            <a:ext cx="1965960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0" name="Rounded Rectangle 29"/>
          <p:cNvSpPr/>
          <p:nvPr/>
        </p:nvSpPr>
        <p:spPr bwMode="white">
          <a:xfrm>
            <a:off x="5410200" y="3962400"/>
            <a:ext cx="306324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1" name="Rounded Rectangle 30"/>
          <p:cNvSpPr/>
          <p:nvPr/>
        </p:nvSpPr>
        <p:spPr bwMode="white">
          <a:xfrm>
            <a:off x="7376507" y="4060983"/>
            <a:ext cx="16002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Rectangle 6"/>
          <p:cNvSpPr/>
          <p:nvPr/>
        </p:nvSpPr>
        <p:spPr>
          <a:xfrm>
            <a:off x="1" y="3649662"/>
            <a:ext cx="9144000" cy="244170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0" y="3675527"/>
            <a:ext cx="9144001" cy="14067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 flipV="1">
            <a:off x="6414051" y="3643090"/>
            <a:ext cx="2729950" cy="2484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9" name="Rectangle 18"/>
          <p:cNvSpPr/>
          <p:nvPr/>
        </p:nvSpPr>
        <p:spPr>
          <a:xfrm>
            <a:off x="0" y="0"/>
            <a:ext cx="9144000" cy="3701700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457200" y="2401887"/>
            <a:ext cx="8458200" cy="1470025"/>
          </a:xfrm>
        </p:spPr>
        <p:txBody>
          <a:bodyPr anchor="b"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457200" y="3899938"/>
            <a:ext cx="4953000" cy="1752600"/>
          </a:xfrm>
        </p:spPr>
        <p:txBody>
          <a:bodyPr/>
          <a:lstStyle>
            <a:lvl1pPr marL="64008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6705600" y="4206240"/>
            <a:ext cx="960120" cy="457200"/>
          </a:xfrm>
        </p:spPr>
        <p:txBody>
          <a:bodyPr/>
          <a:lstStyle/>
          <a:p>
            <a:fld id="{1ACD7B71-2D8E-4139-A57A-5A17C2B25568}" type="datetime1">
              <a:rPr lang="en-US" smtClean="0"/>
              <a:pPr/>
              <a:t>6/2/2009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5410200" y="4205288"/>
            <a:ext cx="1295400" cy="457200"/>
          </a:xfrm>
        </p:spPr>
        <p:txBody>
          <a:bodyPr/>
          <a:lstStyle/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320088" y="1136"/>
            <a:ext cx="747712" cy="365760"/>
          </a:xfrm>
        </p:spPr>
        <p:txBody>
          <a:bodyPr/>
          <a:lstStyle>
            <a:lvl1pPr algn="r">
              <a:defRPr sz="1800">
                <a:solidFill>
                  <a:schemeClr val="bg1"/>
                </a:solidFill>
              </a:defRPr>
            </a:lvl1pPr>
          </a:lstStyle>
          <a:p>
            <a:fld id="{96C1E5CA-7085-4B4A-B94A-04E4F0AFC3C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006B2-DC1A-45B0-A91E-5B01CD652135}" type="datetime1">
              <a:rPr lang="en-US" smtClean="0"/>
              <a:pPr/>
              <a:t>6/2/2009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1E5CA-7085-4B4A-B94A-04E4F0AFC3C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1143000"/>
            <a:ext cx="1905000" cy="5486400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143000"/>
            <a:ext cx="6248400" cy="5486400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96476A-E541-4704-A43B-6D107D628EAC}" type="datetime1">
              <a:rPr lang="en-US" smtClean="0"/>
              <a:pPr/>
              <a:t>6/2/2009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1E5CA-7085-4B4A-B94A-04E4F0AFC3C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4F58B-74F9-4791-A4D9-F41424648C2A}" type="datetime1">
              <a:rPr lang="en-US" smtClean="0"/>
              <a:pPr/>
              <a:t>6/2/2009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1E5CA-7085-4B4A-B94A-04E4F0AFC3C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981200"/>
            <a:ext cx="7772400" cy="1362075"/>
          </a:xfrm>
        </p:spPr>
        <p:txBody>
          <a:bodyPr anchor="b">
            <a:noAutofit/>
          </a:bodyPr>
          <a:lstStyle>
            <a:lvl1pPr algn="l">
              <a:buNone/>
              <a:defRPr sz="4300" b="1" cap="none" baseline="0">
                <a:ln w="12700">
                  <a:solidFill>
                    <a:schemeClr val="accent2">
                      <a:shade val="90000"/>
                      <a:satMod val="150000"/>
                    </a:schemeClr>
                  </a:solidFill>
                </a:ln>
                <a:solidFill>
                  <a:srgbClr val="FFFFFF"/>
                </a:solidFill>
                <a:effectLst>
                  <a:outerShdw blurRad="38100" dist="381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367088"/>
            <a:ext cx="7772400" cy="1509712"/>
          </a:xfrm>
        </p:spPr>
        <p:txBody>
          <a:bodyPr anchor="t"/>
          <a:lstStyle>
            <a:lvl1pPr marL="45720" indent="0">
              <a:buNone/>
              <a:defRPr sz="2100" b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550AE-A1A0-4FA1-A23D-84D278F89DFD}" type="datetime1">
              <a:rPr lang="en-US" smtClean="0"/>
              <a:pPr/>
              <a:t>6/2/2009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1E5CA-7085-4B4A-B94A-04E4F0AFC3C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249424"/>
            <a:ext cx="4038600" cy="4525963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2249424"/>
            <a:ext cx="4038600" cy="4525963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181B4-2592-4B9F-A775-0FBBB6224705}" type="datetime1">
              <a:rPr lang="en-US" smtClean="0"/>
              <a:pPr/>
              <a:t>6/2/2009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1E5CA-7085-4B4A-B94A-04E4F0AFC3C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143000"/>
            <a:ext cx="8382000" cy="1069848"/>
          </a:xfrm>
        </p:spPr>
        <p:txBody>
          <a:bodyPr anchor="ctr"/>
          <a:lstStyle>
            <a:lvl1pPr>
              <a:defRPr sz="4000" b="0" i="0" cap="none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" y="2244970"/>
            <a:ext cx="4041648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721225" y="2244970"/>
            <a:ext cx="4041775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381000" y="2708519"/>
            <a:ext cx="4041648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18304" y="2708519"/>
            <a:ext cx="4041775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6" name="Date Placeholder 2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62101F68-0399-4B46-A591-A5723B023665}" type="datetime1">
              <a:rPr lang="en-US" smtClean="0"/>
              <a:pPr/>
              <a:t>6/2/2009</a:t>
            </a:fld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96C1E5CA-7085-4B4A-B94A-04E4F0AFC3C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8" name="Footer Placeholder 2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43000"/>
            <a:ext cx="8229600" cy="1069848"/>
          </a:xfrm>
        </p:spPr>
        <p:txBody>
          <a:bodyPr anchor="ctr"/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583680" y="612648"/>
            <a:ext cx="957264" cy="457200"/>
          </a:xfrm>
        </p:spPr>
        <p:txBody>
          <a:bodyPr/>
          <a:lstStyle/>
          <a:p>
            <a:fld id="{EDEDCC74-5E23-4829-8B85-8D9D987236E2}" type="datetime1">
              <a:rPr lang="en-US" smtClean="0"/>
              <a:pPr/>
              <a:t>6/2/2009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257800" y="612648"/>
            <a:ext cx="1325880" cy="457200"/>
          </a:xfr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174736" y="2272"/>
            <a:ext cx="762000" cy="365760"/>
          </a:xfrm>
        </p:spPr>
        <p:txBody>
          <a:bodyPr/>
          <a:lstStyle/>
          <a:p>
            <a:fld id="{96C1E5CA-7085-4B4A-B94A-04E4F0AFC3C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959294-D5C7-4A7B-A720-D113649ED785}" type="datetime1">
              <a:rPr lang="en-US" smtClean="0"/>
              <a:pPr/>
              <a:t>6/2/2009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1E5CA-7085-4B4A-B94A-04E4F0AFC3C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496" y="1101970"/>
            <a:ext cx="3383280" cy="877824"/>
          </a:xfrm>
        </p:spPr>
        <p:txBody>
          <a:bodyPr anchor="b"/>
          <a:lstStyle>
            <a:lvl1pPr algn="l">
              <a:buNone/>
              <a:defRPr sz="18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5353496" y="2010727"/>
            <a:ext cx="3383280" cy="4617720"/>
          </a:xfrm>
        </p:spPr>
        <p:txBody>
          <a:bodyPr/>
          <a:lstStyle>
            <a:lvl1pPr marL="9144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152400" y="776287"/>
            <a:ext cx="5102352" cy="58521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10888-8E76-4EED-B250-6A18893B1C0F}" type="datetime1">
              <a:rPr lang="en-US" smtClean="0"/>
              <a:pPr/>
              <a:t>6/2/2009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1E5CA-7085-4B4A-B94A-04E4F0AFC3C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40434" y="1109160"/>
            <a:ext cx="586803" cy="4681637"/>
          </a:xfrm>
        </p:spPr>
        <p:txBody>
          <a:bodyPr vert="vert270" lIns="45720" tIns="0" rIns="45720" anchor="t"/>
          <a:lstStyle>
            <a:lvl1pPr algn="ctr">
              <a:buNone/>
              <a:defRPr sz="20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03671" y="1143000"/>
            <a:ext cx="4572000" cy="4572000"/>
          </a:xfrm>
          <a:solidFill>
            <a:srgbClr val="EAEAEA"/>
          </a:solidFill>
          <a:ln w="50800">
            <a:solidFill>
              <a:srgbClr val="FFFFFF"/>
            </a:solidFill>
            <a:miter lim="800000"/>
          </a:ln>
          <a:effectLst>
            <a:outerShdw blurRad="57150" dist="31750" dir="4800000" algn="tl" rotWithShape="0">
              <a:srgbClr val="000000">
                <a:alpha val="2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2540">
            <a:bevelT w="25400" h="19050"/>
            <a:contourClr>
              <a:srgbClr val="AEAEAE"/>
            </a:contourClr>
          </a:sp3d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88443" y="3274308"/>
            <a:ext cx="2590800" cy="2516489"/>
          </a:xfrm>
        </p:spPr>
        <p:txBody>
          <a:bodyPr lIns="0" tIns="0" rIns="45720" anchor="t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3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FD69D-DB94-466B-BF85-A9D1A7D7943E}" type="datetime1">
              <a:rPr lang="en-US" smtClean="0"/>
              <a:pPr/>
              <a:t>6/2/2009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1E5CA-7085-4B4A-B94A-04E4F0AFC3C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/>
        </p:nvSpPr>
        <p:spPr>
          <a:xfrm>
            <a:off x="1" y="366818"/>
            <a:ext cx="9144000" cy="84407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9" name="Rectangle 28"/>
          <p:cNvSpPr/>
          <p:nvPr/>
        </p:nvSpPr>
        <p:spPr>
          <a:xfrm>
            <a:off x="0" y="-1"/>
            <a:ext cx="9144000" cy="310663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0" name="Rectangle 29"/>
          <p:cNvSpPr/>
          <p:nvPr/>
        </p:nvSpPr>
        <p:spPr>
          <a:xfrm>
            <a:off x="0" y="308276"/>
            <a:ext cx="9144001" cy="91441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1" name="Rectangle 30"/>
          <p:cNvSpPr/>
          <p:nvPr/>
        </p:nvSpPr>
        <p:spPr>
          <a:xfrm flipV="1">
            <a:off x="5410182" y="360246"/>
            <a:ext cx="3733819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2" name="Rectangle 31"/>
          <p:cNvSpPr/>
          <p:nvPr/>
        </p:nvSpPr>
        <p:spPr>
          <a:xfrm flipV="1">
            <a:off x="5410200" y="440112"/>
            <a:ext cx="3733801" cy="180035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3" name="Rounded Rectangle 32"/>
          <p:cNvSpPr/>
          <p:nvPr/>
        </p:nvSpPr>
        <p:spPr bwMode="white">
          <a:xfrm>
            <a:off x="5407339" y="497504"/>
            <a:ext cx="306324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4" name="Rounded Rectangle 33"/>
          <p:cNvSpPr/>
          <p:nvPr/>
        </p:nvSpPr>
        <p:spPr bwMode="white">
          <a:xfrm>
            <a:off x="7373646" y="588943"/>
            <a:ext cx="16002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5" name="Rectangle 34"/>
          <p:cNvSpPr/>
          <p:nvPr/>
        </p:nvSpPr>
        <p:spPr bwMode="invGray">
          <a:xfrm>
            <a:off x="9084966" y="-2001"/>
            <a:ext cx="57626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36" name="Rectangle 35"/>
          <p:cNvSpPr/>
          <p:nvPr/>
        </p:nvSpPr>
        <p:spPr bwMode="invGray">
          <a:xfrm>
            <a:off x="9044481" y="-2001"/>
            <a:ext cx="27432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37" name="Rectangle 36"/>
          <p:cNvSpPr/>
          <p:nvPr/>
        </p:nvSpPr>
        <p:spPr bwMode="invGray">
          <a:xfrm>
            <a:off x="9025428" y="-2001"/>
            <a:ext cx="9144" cy="621792"/>
          </a:xfrm>
          <a:prstGeom prst="rect">
            <a:avLst/>
          </a:prstGeom>
          <a:solidFill>
            <a:srgbClr val="FFFFFF">
              <a:alpha val="6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8" name="Rectangle 37"/>
          <p:cNvSpPr/>
          <p:nvPr/>
        </p:nvSpPr>
        <p:spPr bwMode="invGray">
          <a:xfrm>
            <a:off x="8975423" y="-2001"/>
            <a:ext cx="27432" cy="621792"/>
          </a:xfrm>
          <a:prstGeom prst="rect">
            <a:avLst/>
          </a:prstGeom>
          <a:solidFill>
            <a:srgbClr val="FFFFFF">
              <a:alpha val="4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9" name="Rectangle 38"/>
          <p:cNvSpPr/>
          <p:nvPr/>
        </p:nvSpPr>
        <p:spPr bwMode="invGray">
          <a:xfrm>
            <a:off x="8915677" y="380"/>
            <a:ext cx="54864" cy="585216"/>
          </a:xfrm>
          <a:prstGeom prst="rect">
            <a:avLst/>
          </a:prstGeom>
          <a:solidFill>
            <a:srgbClr val="FFFFFF">
              <a:alpha val="2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40" name="Rectangle 39"/>
          <p:cNvSpPr/>
          <p:nvPr/>
        </p:nvSpPr>
        <p:spPr bwMode="invGray">
          <a:xfrm>
            <a:off x="8873475" y="380"/>
            <a:ext cx="9144" cy="585216"/>
          </a:xfrm>
          <a:prstGeom prst="rect">
            <a:avLst/>
          </a:prstGeom>
          <a:solidFill>
            <a:srgbClr val="FFFFFF">
              <a:alpha val="30196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1143000"/>
            <a:ext cx="8229600" cy="10668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2249424"/>
            <a:ext cx="8229600" cy="432511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586536" y="612648"/>
            <a:ext cx="957264" cy="45720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800">
                <a:solidFill>
                  <a:schemeClr val="accent2"/>
                </a:solidFill>
              </a:defRPr>
            </a:lvl1pPr>
          </a:lstStyle>
          <a:p>
            <a:fld id="{C2748561-4297-47E9-917D-71D1746A2C24}" type="datetime1">
              <a:rPr lang="en-US" smtClean="0"/>
              <a:pPr/>
              <a:t>6/2/2009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5257800" y="612648"/>
            <a:ext cx="1325880" cy="45720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800">
                <a:solidFill>
                  <a:schemeClr val="accent2"/>
                </a:solidFill>
              </a:defRPr>
            </a:lvl1pPr>
          </a:lstStyle>
          <a:p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8174736" y="2272"/>
            <a:ext cx="762000" cy="365760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800">
                <a:solidFill>
                  <a:srgbClr val="FFFFFF"/>
                </a:solidFill>
              </a:defRPr>
            </a:lvl1pPr>
          </a:lstStyle>
          <a:p>
            <a:fld id="{96C1E5CA-7085-4B4A-B94A-04E4F0AFC3CA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89" r:id="rId1"/>
    <p:sldLayoutId id="2147483890" r:id="rId2"/>
    <p:sldLayoutId id="2147483891" r:id="rId3"/>
    <p:sldLayoutId id="2147483892" r:id="rId4"/>
    <p:sldLayoutId id="2147483893" r:id="rId5"/>
    <p:sldLayoutId id="2147483894" r:id="rId6"/>
    <p:sldLayoutId id="2147483895" r:id="rId7"/>
    <p:sldLayoutId id="2147483896" r:id="rId8"/>
    <p:sldLayoutId id="2147483897" r:id="rId9"/>
    <p:sldLayoutId id="2147483898" r:id="rId10"/>
    <p:sldLayoutId id="2147483899" r:id="rId11"/>
  </p:sldLayoutIdLst>
  <p:hf hdr="0" ftr="0"/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65760" indent="-256032" algn="l" rtl="0" eaLnBrk="1" latinLnBrk="0" hangingPunct="1">
        <a:spcBef>
          <a:spcPts val="300"/>
        </a:spcBef>
        <a:buClr>
          <a:schemeClr val="accent3"/>
        </a:buClr>
        <a:buFont typeface="Georgia"/>
        <a:buChar char="•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58368" indent="-246888" algn="l" rtl="0" eaLnBrk="1" latinLnBrk="0" hangingPunct="1">
        <a:spcBef>
          <a:spcPts val="300"/>
        </a:spcBef>
        <a:buClr>
          <a:schemeClr val="accent2"/>
        </a:buClr>
        <a:buFont typeface="Georgia"/>
        <a:buChar char="▫"/>
        <a:defRPr kumimoji="0" sz="2600" kern="1200">
          <a:solidFill>
            <a:schemeClr val="accent2"/>
          </a:solidFill>
          <a:latin typeface="+mn-lt"/>
          <a:ea typeface="+mn-ea"/>
          <a:cs typeface="+mn-cs"/>
        </a:defRPr>
      </a:lvl2pPr>
      <a:lvl3pPr marL="923544" indent="-219456" algn="l" rtl="0" eaLnBrk="1" latinLnBrk="0" hangingPunct="1">
        <a:spcBef>
          <a:spcPts val="300"/>
        </a:spcBef>
        <a:buClr>
          <a:schemeClr val="accent1"/>
        </a:buClr>
        <a:buFont typeface="Wingdings 2"/>
        <a:buChar char=""/>
        <a:defRPr kumimoji="0" sz="24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179576" indent="-201168" algn="l" rtl="0" eaLnBrk="1" latinLnBrk="0" hangingPunct="1">
        <a:spcBef>
          <a:spcPts val="300"/>
        </a:spcBef>
        <a:buClr>
          <a:schemeClr val="accent1"/>
        </a:buClr>
        <a:buFont typeface="Wingdings 2"/>
        <a:buChar char=""/>
        <a:defRPr kumimoji="0" sz="22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389888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2000" kern="1200">
          <a:solidFill>
            <a:schemeClr val="accent3"/>
          </a:solidFill>
          <a:latin typeface="+mn-lt"/>
          <a:ea typeface="+mn-ea"/>
          <a:cs typeface="+mn-cs"/>
        </a:defRPr>
      </a:lvl5pPr>
      <a:lvl6pPr marL="1609344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1800" kern="1200">
          <a:solidFill>
            <a:schemeClr val="accent3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1600" kern="1200">
          <a:solidFill>
            <a:schemeClr val="accent3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◦"/>
        <a:defRPr kumimoji="0" sz="1500" kern="1200">
          <a:solidFill>
            <a:schemeClr val="accent3"/>
          </a:solidFill>
          <a:latin typeface="+mn-lt"/>
          <a:ea typeface="+mn-ea"/>
          <a:cs typeface="+mn-cs"/>
        </a:defRPr>
      </a:lvl8pPr>
      <a:lvl9pPr marL="2240280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◦"/>
        <a:defRPr kumimoji="0" sz="1400" kern="1200" baseline="0">
          <a:solidFill>
            <a:schemeClr val="accent3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emf"/><Relationship Id="rId4" Type="http://schemas.openxmlformats.org/officeDocument/2006/relationships/image" Target="../media/image17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emf"/><Relationship Id="rId4" Type="http://schemas.openxmlformats.org/officeDocument/2006/relationships/image" Target="../media/image23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chart" Target="../charts/char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emf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emf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Office_Word_Document1.docx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.vml"/><Relationship Id="rId4" Type="http://schemas.openxmlformats.org/officeDocument/2006/relationships/package" Target="../embeddings/Microsoft_Office_Word_Document2.docx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057400"/>
            <a:ext cx="8458200" cy="147002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Algorithms for the Visualization and Simulation of Mobile Ad Hoc and Cognitive Networks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Dan Hennessey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51F4C8-22F1-45C5-85C3-C987D558DBAA}" type="datetime1">
              <a:rPr lang="en-US" smtClean="0"/>
              <a:pPr/>
              <a:t>6/2/2009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001000" y="1136"/>
            <a:ext cx="1066800" cy="365760"/>
          </a:xfrm>
        </p:spPr>
        <p:txBody>
          <a:bodyPr/>
          <a:lstStyle/>
          <a:p>
            <a:fld id="{96C1E5CA-7085-4B4A-B94A-04E4F0AFC3CA}" type="slidenum">
              <a:rPr lang="en-US" smtClean="0"/>
              <a:pPr/>
              <a:t>1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Radiation Patterns with Regions of Acceptable SINR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Fully known channel state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half" idx="3"/>
          </p:nvPr>
        </p:nvSpPr>
        <p:spPr/>
        <p:txBody>
          <a:bodyPr/>
          <a:lstStyle/>
          <a:p>
            <a:r>
              <a:rPr lang="en-US" dirty="0" smtClean="0"/>
              <a:t>Highly unstable channel state</a:t>
            </a:r>
            <a:endParaRPr lang="en-US" dirty="0"/>
          </a:p>
        </p:txBody>
      </p:sp>
      <p:pic>
        <p:nvPicPr>
          <p:cNvPr id="10" name="Content Placeholder 9" descr="rad_pat_certain_small_scale_sinr.png"/>
          <p:cNvPicPr>
            <a:picLocks noGrp="1" noChangeAspect="1"/>
          </p:cNvPicPr>
          <p:nvPr>
            <p:ph sz="quarter" idx="2"/>
          </p:nvPr>
        </p:nvPicPr>
        <p:blipFill>
          <a:blip r:embed="rId2"/>
          <a:stretch>
            <a:fillRect/>
          </a:stretch>
        </p:blipFill>
        <p:spPr>
          <a:xfrm>
            <a:off x="381000" y="2754267"/>
            <a:ext cx="4041775" cy="3794216"/>
          </a:xfrm>
        </p:spPr>
      </p:pic>
      <p:pic>
        <p:nvPicPr>
          <p:cNvPr id="11" name="Content Placeholder 10" descr="rad_pat_uncertain_small_scale_sinr.png"/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4718050" y="2754267"/>
            <a:ext cx="4041775" cy="3794216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4F58B-74F9-4791-A4D9-F41424648C2A}" type="datetime1">
              <a:rPr lang="en-US" smtClean="0"/>
              <a:pPr/>
              <a:t>6/2/2009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6C1E5CA-7085-4B4A-B94A-04E4F0AFC3CA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Digital Terrain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Adds level of realism to simulations</a:t>
            </a:r>
          </a:p>
          <a:p>
            <a:r>
              <a:rPr lang="en-US" dirty="0" smtClean="0"/>
              <a:t>Enhances simulation of wave propagation models</a:t>
            </a:r>
          </a:p>
          <a:p>
            <a:r>
              <a:rPr lang="en-US" dirty="0" smtClean="0"/>
              <a:t>Can do the same for visualizations</a:t>
            </a:r>
          </a:p>
          <a:p>
            <a:r>
              <a:rPr lang="en-US" dirty="0" smtClean="0"/>
              <a:t>Drawbacks</a:t>
            </a:r>
          </a:p>
          <a:p>
            <a:pPr lvl="1"/>
            <a:r>
              <a:rPr lang="en-US" dirty="0" smtClean="0"/>
              <a:t>Multiple file formats</a:t>
            </a:r>
          </a:p>
          <a:p>
            <a:pPr lvl="1"/>
            <a:r>
              <a:rPr lang="en-US" dirty="0" smtClean="0"/>
              <a:t>Deal with file boundaries</a:t>
            </a:r>
          </a:p>
          <a:p>
            <a:pPr lvl="1"/>
            <a:r>
              <a:rPr lang="en-US" dirty="0" smtClean="0"/>
              <a:t>Fixed resolution data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91ADC-3F8A-49AC-99A4-345583A8E145}" type="datetime1">
              <a:rPr lang="en-US" smtClean="0"/>
              <a:pPr/>
              <a:t>6/2/2009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96C1E5CA-7085-4B4A-B94A-04E4F0AFC3CA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Terrain Library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Terrain Library features</a:t>
            </a:r>
          </a:p>
          <a:p>
            <a:pPr lvl="1"/>
            <a:r>
              <a:rPr lang="en-US" dirty="0" smtClean="0"/>
              <a:t>Abstracts away file format specifics</a:t>
            </a:r>
          </a:p>
          <a:p>
            <a:pPr lvl="1"/>
            <a:r>
              <a:rPr lang="en-US" dirty="0" smtClean="0"/>
              <a:t>Removes file boundaries</a:t>
            </a:r>
          </a:p>
          <a:p>
            <a:pPr lvl="1"/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52E50-A149-42E1-88E1-413EBAF2054A}" type="datetime1">
              <a:rPr lang="en-US" smtClean="0"/>
              <a:pPr/>
              <a:t>6/2/2009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96C1E5CA-7085-4B4A-B94A-04E4F0AFC3CA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Terrain Library</a:t>
            </a:r>
            <a:endParaRPr lang="en-US" dirty="0"/>
          </a:p>
        </p:txBody>
      </p:sp>
      <p:pic>
        <p:nvPicPr>
          <p:cNvPr id="6" name="Content Placeholder 5" descr="dted_file_layout.eps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65550" y="2249488"/>
            <a:ext cx="6412899" cy="4324350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4F58B-74F9-4791-A4D9-F41424648C2A}" type="datetime1">
              <a:rPr lang="en-US" smtClean="0"/>
              <a:pPr/>
              <a:t>6/2/2009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1E5CA-7085-4B4A-B94A-04E4F0AFC3CA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667000" y="2819400"/>
            <a:ext cx="3581400" cy="2971800"/>
          </a:xfrm>
          <a:prstGeom prst="rect">
            <a:avLst/>
          </a:prstGeom>
          <a:solidFill>
            <a:schemeClr val="accent1">
              <a:alpha val="4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553200" y="1676400"/>
            <a:ext cx="1685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Desired region</a:t>
            </a:r>
            <a:endParaRPr lang="en-US" dirty="0"/>
          </a:p>
        </p:txBody>
      </p:sp>
      <p:cxnSp>
        <p:nvCxnSpPr>
          <p:cNvPr id="10" name="Straight Arrow Connector 9"/>
          <p:cNvCxnSpPr>
            <a:stCxn id="8" idx="1"/>
            <a:endCxn id="7" idx="0"/>
          </p:cNvCxnSpPr>
          <p:nvPr/>
        </p:nvCxnSpPr>
        <p:spPr>
          <a:xfrm rot="10800000" flipV="1">
            <a:off x="4457700" y="1861066"/>
            <a:ext cx="2095500" cy="958334"/>
          </a:xfrm>
          <a:prstGeom prst="straightConnector1">
            <a:avLst/>
          </a:prstGeom>
          <a:ln>
            <a:headEnd type="none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Terrain Library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Terrain Library features</a:t>
            </a:r>
          </a:p>
          <a:p>
            <a:pPr lvl="1"/>
            <a:r>
              <a:rPr lang="en-US" dirty="0" smtClean="0"/>
              <a:t>Abstracts away file format specifics</a:t>
            </a:r>
          </a:p>
          <a:p>
            <a:pPr lvl="1"/>
            <a:r>
              <a:rPr lang="en-US" dirty="0" smtClean="0"/>
              <a:t>Removes file boundaries</a:t>
            </a:r>
          </a:p>
          <a:p>
            <a:pPr lvl="1"/>
            <a:r>
              <a:rPr lang="en-US" dirty="0" smtClean="0"/>
              <a:t>Data interpolation</a:t>
            </a:r>
          </a:p>
          <a:p>
            <a:pPr lvl="1"/>
            <a:r>
              <a:rPr lang="en-US" dirty="0" smtClean="0"/>
              <a:t>Lake detection</a:t>
            </a:r>
          </a:p>
          <a:p>
            <a:pPr lvl="1"/>
            <a:r>
              <a:rPr lang="en-US" dirty="0" smtClean="0"/>
              <a:t>Horizontal and Vertical cut profiles</a:t>
            </a:r>
          </a:p>
          <a:p>
            <a:pPr lvl="1"/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52E50-A149-42E1-88E1-413EBAF2054A}" type="datetime1">
              <a:rPr lang="en-US" smtClean="0"/>
              <a:pPr/>
              <a:t>6/2/2009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96C1E5CA-7085-4B4A-B94A-04E4F0AFC3CA}" type="slidenum">
              <a:rPr lang="en-US" smtClean="0"/>
              <a:pPr/>
              <a:t>14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Lake Detection and Cut Profiles</a:t>
            </a:r>
            <a:endParaRPr lang="en-US" dirty="0"/>
          </a:p>
        </p:txBody>
      </p:sp>
      <p:pic>
        <p:nvPicPr>
          <p:cNvPr id="6" name="Content Placeholder 5" descr="terrain_horizontal_cut.eps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 rot="5400000">
            <a:off x="3449200" y="3456426"/>
            <a:ext cx="2245601" cy="43243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4F58B-74F9-4791-A4D9-F41424648C2A}" type="datetime1">
              <a:rPr lang="en-US" smtClean="0"/>
              <a:pPr/>
              <a:t>6/2/2009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1E5CA-7085-4B4A-B94A-04E4F0AFC3CA}" type="slidenum">
              <a:rPr lang="en-US" smtClean="0"/>
              <a:pPr/>
              <a:t>15</a:t>
            </a:fld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1828800" y="1981200"/>
            <a:ext cx="5448300" cy="2286000"/>
            <a:chOff x="1981200" y="1981200"/>
            <a:chExt cx="4876800" cy="2154192"/>
          </a:xfrm>
        </p:grpSpPr>
        <p:pic>
          <p:nvPicPr>
            <p:cNvPr id="7" name="Picture 6" descr="terrain_no_lakes.eps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81200" y="1981200"/>
              <a:ext cx="2151193" cy="2154192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8" name="Picture 7" descr="terrain_lakes.eps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724400" y="1981200"/>
              <a:ext cx="2133600" cy="2136575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9" name="Right Arrow 8"/>
            <p:cNvSpPr/>
            <p:nvPr/>
          </p:nvSpPr>
          <p:spPr>
            <a:xfrm>
              <a:off x="4267200" y="2819400"/>
              <a:ext cx="304800" cy="2286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Terrain Library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Terrain Library features</a:t>
            </a:r>
          </a:p>
          <a:p>
            <a:pPr lvl="1"/>
            <a:r>
              <a:rPr lang="en-US" dirty="0" smtClean="0"/>
              <a:t>Abstracts away file format specifics</a:t>
            </a:r>
          </a:p>
          <a:p>
            <a:pPr lvl="1"/>
            <a:r>
              <a:rPr lang="en-US" dirty="0" smtClean="0"/>
              <a:t>Removes file boundaries</a:t>
            </a:r>
          </a:p>
          <a:p>
            <a:pPr lvl="1"/>
            <a:r>
              <a:rPr lang="en-US" dirty="0" smtClean="0"/>
              <a:t>Data interpolation</a:t>
            </a:r>
          </a:p>
          <a:p>
            <a:pPr lvl="1"/>
            <a:r>
              <a:rPr lang="en-US" dirty="0" smtClean="0"/>
              <a:t>Lake detection</a:t>
            </a:r>
          </a:p>
          <a:p>
            <a:pPr lvl="1"/>
            <a:r>
              <a:rPr lang="en-US" dirty="0" smtClean="0"/>
              <a:t>Horizontal and Vertical cut profiles</a:t>
            </a:r>
          </a:p>
          <a:p>
            <a:pPr lvl="1"/>
            <a:r>
              <a:rPr lang="en-US" dirty="0" smtClean="0"/>
              <a:t>Provides 2D and 3D visualization capabilities</a:t>
            </a:r>
          </a:p>
          <a:p>
            <a:pPr lvl="2"/>
            <a:r>
              <a:rPr lang="en-US" dirty="0" smtClean="0"/>
              <a:t>Variety of color maps</a:t>
            </a:r>
          </a:p>
          <a:p>
            <a:pPr lvl="1"/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52E50-A149-42E1-88E1-413EBAF2054A}" type="datetime1">
              <a:rPr lang="en-US" smtClean="0"/>
              <a:pPr/>
              <a:t>6/2/2009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96C1E5CA-7085-4B4A-B94A-04E4F0AFC3CA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Terrain Color Maps</a:t>
            </a:r>
            <a:endParaRPr lang="en-US" dirty="0"/>
          </a:p>
        </p:txBody>
      </p:sp>
      <p:pic>
        <p:nvPicPr>
          <p:cNvPr id="6" name="Content Placeholder 5" descr="terrain_color_scheme_2.eps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057400" y="2057400"/>
            <a:ext cx="2282818" cy="22098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FF6286-8A00-4622-8CE9-783598E94E32}" type="datetime1">
              <a:rPr lang="en-US" smtClean="0"/>
              <a:pPr/>
              <a:t>6/2/2009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96C1E5CA-7085-4B4A-B94A-04E4F0AFC3CA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7" name="Picture 6" descr="terrain_color_scheme_3.eps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800600" y="2057400"/>
            <a:ext cx="2282817" cy="22098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Picture 7" descr="terrain_color_scheme_4.eps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057400" y="4495800"/>
            <a:ext cx="2282818" cy="22098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Picture 9" descr="terrain_no_lakes.eps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800600" y="4495800"/>
            <a:ext cx="2282817" cy="22098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Integration with OMAN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Terrain Library integrated with OMAN</a:t>
            </a:r>
          </a:p>
          <a:p>
            <a:pPr lvl="1"/>
            <a:r>
              <a:rPr lang="en-US" dirty="0" smtClean="0"/>
              <a:t>Data used in simulation</a:t>
            </a:r>
          </a:p>
          <a:p>
            <a:pPr lvl="1"/>
            <a:r>
              <a:rPr lang="en-US" dirty="0" smtClean="0"/>
              <a:t>Optional use in visualization</a:t>
            </a:r>
          </a:p>
          <a:p>
            <a:r>
              <a:rPr lang="en-US" dirty="0" smtClean="0"/>
              <a:t>Introduced 3D visualization into OMAN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4F58B-74F9-4791-A4D9-F41424648C2A}" type="datetime1">
              <a:rPr lang="en-US" smtClean="0"/>
              <a:pPr/>
              <a:t>6/2/2009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1E5CA-7085-4B4A-B94A-04E4F0AFC3CA}" type="slidenum">
              <a:rPr lang="en-US" smtClean="0"/>
              <a:pPr/>
              <a:t>18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2D Terrain Visualization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Flow Graph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half" idx="3"/>
          </p:nvPr>
        </p:nvSpPr>
        <p:spPr/>
        <p:txBody>
          <a:bodyPr/>
          <a:lstStyle/>
          <a:p>
            <a:r>
              <a:rPr lang="en-US" dirty="0" smtClean="0"/>
              <a:t>Physical Graph</a:t>
            </a:r>
            <a:endParaRPr lang="en-US" dirty="0"/>
          </a:p>
        </p:txBody>
      </p:sp>
      <p:pic>
        <p:nvPicPr>
          <p:cNvPr id="6" name="Content Placeholder 5" descr="terrain-with-flow-graph_1.eps"/>
          <p:cNvPicPr>
            <a:picLocks noGrp="1" noChangeAspect="1"/>
          </p:cNvPicPr>
          <p:nvPr>
            <p:ph sz="quarter" idx="2"/>
          </p:nvPr>
        </p:nvPicPr>
        <p:blipFill>
          <a:blip r:embed="rId2" cstate="print"/>
          <a:stretch>
            <a:fillRect/>
          </a:stretch>
        </p:blipFill>
        <p:spPr>
          <a:xfrm>
            <a:off x="463550" y="2819400"/>
            <a:ext cx="3893229" cy="38862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Content Placeholder 10" descr="terrain-with-physical-graph.eps"/>
          <p:cNvPicPr>
            <a:picLocks noGrp="1" noChangeAspect="1"/>
          </p:cNvPicPr>
          <p:nvPr>
            <p:ph sz="quarter" idx="4"/>
          </p:nvPr>
        </p:nvPicPr>
        <p:blipFill>
          <a:blip r:embed="rId3" cstate="print"/>
          <a:stretch>
            <a:fillRect/>
          </a:stretch>
        </p:blipFill>
        <p:spPr>
          <a:xfrm>
            <a:off x="4800600" y="2819400"/>
            <a:ext cx="3893229" cy="38862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52359-9A21-480E-AE82-04CBEDC6646C}" type="datetime1">
              <a:rPr lang="en-US" smtClean="0"/>
              <a:pPr/>
              <a:t>6/2/2009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>
            <a:normAutofit/>
          </a:bodyPr>
          <a:lstStyle/>
          <a:p>
            <a:fld id="{96C1E5CA-7085-4B4A-B94A-04E4F0AFC3CA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</a:p>
          <a:p>
            <a:r>
              <a:rPr lang="en-US" dirty="0" smtClean="0"/>
              <a:t>Network Visualization</a:t>
            </a:r>
          </a:p>
          <a:p>
            <a:r>
              <a:rPr lang="en-US" dirty="0" smtClean="0"/>
              <a:t>Graph Simplification</a:t>
            </a:r>
          </a:p>
          <a:p>
            <a:r>
              <a:rPr lang="en-US" dirty="0" smtClean="0"/>
              <a:t>GPU base Cognitive Networking Algorithms</a:t>
            </a:r>
            <a:endParaRPr lang="en-US" dirty="0" smtClean="0"/>
          </a:p>
          <a:p>
            <a:r>
              <a:rPr lang="en-US" dirty="0" smtClean="0"/>
              <a:t>Conclusions</a:t>
            </a:r>
          </a:p>
          <a:p>
            <a:r>
              <a:rPr lang="en-US" dirty="0" smtClean="0"/>
              <a:t>Questions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92DD33-A647-41B6-B97D-D271E670F30D}" type="datetime1">
              <a:rPr lang="en-US" smtClean="0"/>
              <a:pPr/>
              <a:t>6/2/2009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96C1E5CA-7085-4B4A-B94A-04E4F0AFC3CA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3D Terrain Visualization</a:t>
            </a:r>
            <a:endParaRPr lang="en-US" dirty="0"/>
          </a:p>
        </p:txBody>
      </p:sp>
      <p:pic>
        <p:nvPicPr>
          <p:cNvPr id="6" name="Content Placeholder 5" descr="3D_terrain.eps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683279" y="2249488"/>
            <a:ext cx="5777441" cy="43243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F8057-9E0D-417F-9BB9-9153D82425B9}" type="datetime1">
              <a:rPr lang="en-US" smtClean="0"/>
              <a:pPr/>
              <a:t>6/2/2009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96C1E5CA-7085-4B4A-B94A-04E4F0AFC3CA}" type="slidenum">
              <a:rPr lang="en-US" smtClean="0"/>
              <a:pPr/>
              <a:t>20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3D Terrain Visualization</a:t>
            </a:r>
            <a:endParaRPr lang="en-US" dirty="0"/>
          </a:p>
        </p:txBody>
      </p:sp>
      <p:pic>
        <p:nvPicPr>
          <p:cNvPr id="6" name="Content Placeholder 5" descr="3d_terrain_closeup_1.eps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447800" y="1981200"/>
            <a:ext cx="3009614" cy="225266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43B89-88C5-4C89-838B-719770861960}" type="datetime1">
              <a:rPr lang="en-US" smtClean="0"/>
              <a:pPr/>
              <a:t>6/2/2009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96C1E5CA-7085-4B4A-B94A-04E4F0AFC3CA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7" name="Picture 6" descr="3d_terrain_closeup_2.eps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724400" y="1981200"/>
            <a:ext cx="3005287" cy="224942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Picture 8" descr="terrain_obstructions_2.eps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47800" y="4419600"/>
            <a:ext cx="3005288" cy="224942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Picture 9" descr="terrain_obstructions_3.eps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724400" y="4419600"/>
            <a:ext cx="3005288" cy="224942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Visualization of signal radiation patterns</a:t>
            </a:r>
          </a:p>
          <a:p>
            <a:r>
              <a:rPr lang="en-US" dirty="0" smtClean="0"/>
              <a:t>Defined a terrain library</a:t>
            </a:r>
          </a:p>
          <a:p>
            <a:r>
              <a:rPr lang="en-US" dirty="0" smtClean="0"/>
              <a:t>Showed benefits of visualizing terrain with simulated MANET’s</a:t>
            </a:r>
          </a:p>
          <a:p>
            <a:endParaRPr lang="en-US" dirty="0" smtClean="0"/>
          </a:p>
          <a:p>
            <a:r>
              <a:rPr lang="en-US" dirty="0" smtClean="0"/>
              <a:t>Future Work</a:t>
            </a:r>
          </a:p>
          <a:p>
            <a:pPr lvl="1"/>
            <a:r>
              <a:rPr lang="en-US" dirty="0" smtClean="0"/>
              <a:t>Visualization for other layers</a:t>
            </a:r>
          </a:p>
          <a:p>
            <a:pPr lvl="1"/>
            <a:r>
              <a:rPr lang="en-US" dirty="0" smtClean="0"/>
              <a:t>Integration of visualizations</a:t>
            </a:r>
          </a:p>
          <a:p>
            <a:pPr lvl="1"/>
            <a:r>
              <a:rPr lang="en-US" dirty="0" smtClean="0"/>
              <a:t>Increased interactivity with visualizations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88959-5963-4836-9418-CBAFB49604D3}" type="datetime1">
              <a:rPr lang="en-US" smtClean="0"/>
              <a:pPr/>
              <a:t>6/2/2009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96C1E5CA-7085-4B4A-B94A-04E4F0AFC3CA}" type="slidenum">
              <a:rPr lang="en-US" smtClean="0"/>
              <a:pPr/>
              <a:t>22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 Simplification Algorithm for Visualizing the Structure of Complex Graphs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Chapter 2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84C59-12A6-4956-89B0-963A221E245E}" type="datetime1">
              <a:rPr lang="en-US" smtClean="0"/>
              <a:pPr/>
              <a:t>6/2/2009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1E5CA-7085-4B4A-B94A-04E4F0AFC3CA}" type="slidenum">
              <a:rPr lang="en-US" smtClean="0"/>
              <a:pPr/>
              <a:t>23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6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" y="2133600"/>
            <a:ext cx="3852000" cy="4563839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13317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976640" y="3940254"/>
            <a:ext cx="3237120" cy="2281199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13318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354560" y="1451673"/>
            <a:ext cx="3939840" cy="2488581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Complex Graphs</a:t>
            </a:r>
            <a:endParaRPr lang="en-US" dirty="0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AAE2A-A371-47FB-92C7-7012B10A97ED}" type="datetime1">
              <a:rPr lang="en-US" smtClean="0"/>
              <a:pPr/>
              <a:t>6/2/2009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1E5CA-7085-4B4A-B94A-04E4F0AFC3CA}" type="slidenum">
              <a:rPr lang="en-US" smtClean="0"/>
              <a:pPr/>
              <a:t>24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Algorithm Overview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457200" y="2133600"/>
            <a:ext cx="8229600" cy="4325112"/>
          </a:xfrm>
        </p:spPr>
        <p:txBody>
          <a:bodyPr/>
          <a:lstStyle/>
          <a:p>
            <a:r>
              <a:rPr lang="en-US" dirty="0" smtClean="0"/>
              <a:t>Node weighting</a:t>
            </a:r>
          </a:p>
          <a:p>
            <a:pPr lvl="1"/>
            <a:r>
              <a:rPr lang="en-US" dirty="0" smtClean="0"/>
              <a:t>N-ring Neighbors</a:t>
            </a:r>
          </a:p>
          <a:p>
            <a:pPr lvl="1"/>
            <a:r>
              <a:rPr lang="en-US" dirty="0" smtClean="0"/>
              <a:t>Number of Shortest Paths</a:t>
            </a:r>
          </a:p>
          <a:p>
            <a:pPr lvl="1"/>
            <a:r>
              <a:rPr lang="en-US" dirty="0" smtClean="0"/>
              <a:t>Eccentricity</a:t>
            </a:r>
          </a:p>
          <a:p>
            <a:pPr lvl="1"/>
            <a:r>
              <a:rPr lang="en-US" dirty="0" smtClean="0"/>
              <a:t>Shortest Distance to a Center Node</a:t>
            </a:r>
          </a:p>
          <a:p>
            <a:pPr lvl="1"/>
            <a:r>
              <a:rPr lang="en-US" dirty="0" smtClean="0"/>
              <a:t>Shortest Distance to a Leaf Node</a:t>
            </a:r>
          </a:p>
          <a:p>
            <a:r>
              <a:rPr lang="en-US" dirty="0" smtClean="0"/>
              <a:t>Node Pruning</a:t>
            </a:r>
          </a:p>
          <a:p>
            <a:pPr lvl="1"/>
            <a:r>
              <a:rPr lang="en-US" dirty="0" smtClean="0"/>
              <a:t>Connectivity Preservation</a:t>
            </a:r>
          </a:p>
          <a:p>
            <a:pPr lvl="1"/>
            <a:r>
              <a:rPr lang="en-US" dirty="0" smtClean="0"/>
              <a:t>Iterative Pruning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86C6E-2A2D-43B7-9933-2D34CD59A7DE}" type="datetime1">
              <a:rPr lang="en-US" smtClean="0"/>
              <a:pPr/>
              <a:t>6/2/2009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1E5CA-7085-4B4A-B94A-04E4F0AFC3CA}" type="slidenum">
              <a:rPr lang="en-US" smtClean="0"/>
              <a:pPr/>
              <a:t>25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Performance Criteria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457200" y="2209800"/>
            <a:ext cx="8229600" cy="4325112"/>
          </a:xfrm>
        </p:spPr>
        <p:txBody>
          <a:bodyPr/>
          <a:lstStyle/>
          <a:p>
            <a:r>
              <a:rPr lang="en-US" dirty="0" smtClean="0"/>
              <a:t>3 Performance Criteria</a:t>
            </a:r>
          </a:p>
          <a:p>
            <a:pPr lvl="1"/>
            <a:r>
              <a:rPr lang="en-US" dirty="0" smtClean="0"/>
              <a:t>Wide range of weight values</a:t>
            </a:r>
          </a:p>
          <a:p>
            <a:pPr lvl="1"/>
            <a:r>
              <a:rPr lang="en-US" dirty="0" smtClean="0"/>
              <a:t>Even distribution of weights</a:t>
            </a:r>
          </a:p>
          <a:p>
            <a:pPr lvl="1"/>
            <a:r>
              <a:rPr lang="en-US" dirty="0" smtClean="0"/>
              <a:t>Meaningful visual representation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A7FBC-3830-4E13-8F93-A4B0A76744C8}" type="datetime1">
              <a:rPr lang="en-US" smtClean="0"/>
              <a:pPr/>
              <a:t>6/2/2009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1E5CA-7085-4B4A-B94A-04E4F0AFC3CA}" type="slidenum">
              <a:rPr lang="en-US" smtClean="0"/>
              <a:pPr/>
              <a:t>26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9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14800" y="2133600"/>
            <a:ext cx="4790880" cy="390857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Data: </a:t>
            </a:r>
            <a:r>
              <a:rPr lang="en-US" dirty="0" err="1" smtClean="0"/>
              <a:t>Inet</a:t>
            </a:r>
            <a:r>
              <a:rPr lang="en-US" dirty="0" smtClean="0"/>
              <a:t> Graph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half" idx="1"/>
          </p:nvPr>
        </p:nvSpPr>
        <p:spPr>
          <a:xfrm>
            <a:off x="457200" y="2057400"/>
            <a:ext cx="4038600" cy="4525963"/>
          </a:xfrm>
        </p:spPr>
        <p:txBody>
          <a:bodyPr/>
          <a:lstStyle/>
          <a:p>
            <a:r>
              <a:rPr lang="en-US" dirty="0" smtClean="0"/>
              <a:t>4500 Nodes</a:t>
            </a:r>
          </a:p>
          <a:p>
            <a:r>
              <a:rPr lang="en-US" dirty="0" smtClean="0"/>
              <a:t>15308 Edges</a:t>
            </a:r>
          </a:p>
          <a:p>
            <a:r>
              <a:rPr lang="en-US" dirty="0" smtClean="0"/>
              <a:t>Simulated internet topology</a:t>
            </a:r>
          </a:p>
          <a:p>
            <a:pPr lvl="1"/>
            <a:r>
              <a:rPr lang="en-US" dirty="0" smtClean="0"/>
              <a:t>Power-law based generation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1A11D9-034E-4C37-B980-553337EDB90B}" type="datetime1">
              <a:rPr lang="en-US" smtClean="0"/>
              <a:pPr/>
              <a:t>6/2/2009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1E5CA-7085-4B4A-B94A-04E4F0AFC3CA}" type="slidenum">
              <a:rPr lang="en-US" smtClean="0"/>
              <a:pPr/>
              <a:t>27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3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62400" y="2133600"/>
            <a:ext cx="4998240" cy="390857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Data: Citation Graph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1025 Nodes</a:t>
            </a:r>
          </a:p>
          <a:p>
            <a:r>
              <a:rPr lang="en-US" dirty="0" smtClean="0"/>
              <a:t>15430 Edges</a:t>
            </a:r>
          </a:p>
          <a:p>
            <a:r>
              <a:rPr lang="en-US" dirty="0" smtClean="0"/>
              <a:t>Research citation trends</a:t>
            </a:r>
          </a:p>
          <a:p>
            <a:pPr lvl="1"/>
            <a:r>
              <a:rPr lang="en-US" dirty="0" smtClean="0"/>
              <a:t>Provided by Dr. </a:t>
            </a:r>
            <a:r>
              <a:rPr lang="en-US" dirty="0" err="1" smtClean="0"/>
              <a:t>Chaomei</a:t>
            </a:r>
            <a:r>
              <a:rPr lang="en-US" dirty="0" smtClean="0"/>
              <a:t> Chen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A14A3-E159-46F1-80B1-965ACC8AADBE}" type="datetime1">
              <a:rPr lang="en-US" smtClean="0"/>
              <a:pPr/>
              <a:t>6/2/2009</a:t>
            </a:fld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1E5CA-7085-4B4A-B94A-04E4F0AFC3CA}" type="slidenum">
              <a:rPr lang="en-US" smtClean="0"/>
              <a:pPr/>
              <a:t>28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Chart 10"/>
          <p:cNvGraphicFramePr/>
          <p:nvPr/>
        </p:nvGraphicFramePr>
        <p:xfrm>
          <a:off x="4648200" y="2438400"/>
          <a:ext cx="4078080" cy="38019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2" name="Chart 11"/>
          <p:cNvGraphicFramePr/>
          <p:nvPr/>
        </p:nvGraphicFramePr>
        <p:xfrm>
          <a:off x="381000" y="2438400"/>
          <a:ext cx="4216320" cy="38019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N-ring Neighbors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6547F6-8AFD-43BD-8AE2-D78FAB3CC402}" type="datetime1">
              <a:rPr lang="en-US" smtClean="0"/>
              <a:pPr/>
              <a:t>6/2/2009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1E5CA-7085-4B4A-B94A-04E4F0AFC3CA}" type="slidenum">
              <a:rPr lang="en-US" smtClean="0"/>
              <a:pPr/>
              <a:t>29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Visualization and Simulation important</a:t>
            </a:r>
          </a:p>
          <a:p>
            <a:pPr lvl="1"/>
            <a:r>
              <a:rPr lang="en-US" dirty="0" smtClean="0"/>
              <a:t>Clearer understanding of functionality</a:t>
            </a:r>
          </a:p>
          <a:p>
            <a:pPr lvl="1"/>
            <a:r>
              <a:rPr lang="en-US" dirty="0" smtClean="0"/>
              <a:t>Better evaluate performance</a:t>
            </a:r>
          </a:p>
          <a:p>
            <a:r>
              <a:rPr lang="en-US" dirty="0" smtClean="0"/>
              <a:t>Mobile Ad Hoc Network Visualization</a:t>
            </a:r>
          </a:p>
          <a:p>
            <a:r>
              <a:rPr lang="en-US" dirty="0" smtClean="0"/>
              <a:t>Visualization of Complex Graph Structures</a:t>
            </a:r>
          </a:p>
          <a:p>
            <a:r>
              <a:rPr lang="en-US" dirty="0" smtClean="0"/>
              <a:t>GPU Based Spectrum Sensing Algorithms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32249-8B7F-4B60-AC2F-5136908853DA}" type="datetime1">
              <a:rPr lang="en-US" smtClean="0"/>
              <a:pPr/>
              <a:t>6/2/2009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96C1E5CA-7085-4B4A-B94A-04E4F0AFC3CA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/>
          <p:cNvGrpSpPr/>
          <p:nvPr/>
        </p:nvGrpSpPr>
        <p:grpSpPr>
          <a:xfrm>
            <a:off x="685800" y="4495800"/>
            <a:ext cx="3525120" cy="2082458"/>
            <a:chOff x="623520" y="3941695"/>
            <a:chExt cx="3525120" cy="2082458"/>
          </a:xfrm>
        </p:grpSpPr>
        <p:pic>
          <p:nvPicPr>
            <p:cNvPr id="19459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623520" y="3941695"/>
              <a:ext cx="3525120" cy="1975887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</p:pic>
        <p:sp>
          <p:nvSpPr>
            <p:cNvPr id="19463" name="Text Box 8"/>
            <p:cNvSpPr txBox="1">
              <a:spLocks noChangeArrowheads="1"/>
            </p:cNvSpPr>
            <p:nvPr/>
          </p:nvSpPr>
          <p:spPr bwMode="auto">
            <a:xfrm>
              <a:off x="1141920" y="5710200"/>
              <a:ext cx="2488320" cy="313953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lIns="81639" tIns="40820" rIns="81639" bIns="40820"/>
            <a:lstStyle/>
            <a:p>
              <a:pPr algn="ctr">
                <a:tabLst>
                  <a:tab pos="0" algn="l"/>
                  <a:tab pos="411846" algn="l"/>
                  <a:tab pos="825133" algn="l"/>
                  <a:tab pos="1238418" algn="l"/>
                  <a:tab pos="1651705" algn="l"/>
                  <a:tab pos="2064990" algn="l"/>
                  <a:tab pos="2478277" algn="l"/>
                  <a:tab pos="2891563" algn="l"/>
                  <a:tab pos="3304849" algn="l"/>
                  <a:tab pos="3718135" algn="l"/>
                  <a:tab pos="4131421" algn="l"/>
                  <a:tab pos="4544707" algn="l"/>
                  <a:tab pos="4957994" algn="l"/>
                  <a:tab pos="5371279" algn="l"/>
                  <a:tab pos="5784566" algn="l"/>
                  <a:tab pos="6197851" algn="l"/>
                  <a:tab pos="6611138" algn="l"/>
                  <a:tab pos="7024424" algn="l"/>
                  <a:tab pos="7437710" algn="l"/>
                  <a:tab pos="7850996" algn="l"/>
                  <a:tab pos="8264282" algn="l"/>
                </a:tabLst>
              </a:pPr>
              <a:r>
                <a:rPr lang="en-US" dirty="0">
                  <a:solidFill>
                    <a:srgbClr val="000000"/>
                  </a:solidFill>
                </a:rPr>
                <a:t>T = 1200</a:t>
              </a: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5040360" y="4521722"/>
            <a:ext cx="3525120" cy="2056536"/>
            <a:chOff x="4978080" y="3967617"/>
            <a:chExt cx="3525120" cy="2056536"/>
          </a:xfrm>
        </p:grpSpPr>
        <p:pic>
          <p:nvPicPr>
            <p:cNvPr id="19458" name="Picture 1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978080" y="3967617"/>
              <a:ext cx="3525120" cy="1949965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</p:pic>
        <p:sp>
          <p:nvSpPr>
            <p:cNvPr id="19465" name="Text Box 10"/>
            <p:cNvSpPr txBox="1">
              <a:spLocks noChangeArrowheads="1"/>
            </p:cNvSpPr>
            <p:nvPr/>
          </p:nvSpPr>
          <p:spPr bwMode="auto">
            <a:xfrm>
              <a:off x="5496480" y="5710200"/>
              <a:ext cx="2488320" cy="313953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lIns="81639" tIns="40820" rIns="81639" bIns="40820"/>
            <a:lstStyle/>
            <a:p>
              <a:pPr algn="ctr">
                <a:tabLst>
                  <a:tab pos="0" algn="l"/>
                  <a:tab pos="411846" algn="l"/>
                  <a:tab pos="825133" algn="l"/>
                  <a:tab pos="1238418" algn="l"/>
                  <a:tab pos="1651705" algn="l"/>
                  <a:tab pos="2064990" algn="l"/>
                  <a:tab pos="2478277" algn="l"/>
                  <a:tab pos="2891563" algn="l"/>
                  <a:tab pos="3304849" algn="l"/>
                  <a:tab pos="3718135" algn="l"/>
                  <a:tab pos="4131421" algn="l"/>
                  <a:tab pos="4544707" algn="l"/>
                  <a:tab pos="4957994" algn="l"/>
                  <a:tab pos="5371279" algn="l"/>
                  <a:tab pos="5784566" algn="l"/>
                  <a:tab pos="6197851" algn="l"/>
                  <a:tab pos="6611138" algn="l"/>
                  <a:tab pos="7024424" algn="l"/>
                  <a:tab pos="7437710" algn="l"/>
                  <a:tab pos="7850996" algn="l"/>
                  <a:tab pos="8264282" algn="l"/>
                </a:tabLst>
              </a:pPr>
              <a:r>
                <a:rPr lang="en-US" dirty="0">
                  <a:solidFill>
                    <a:srgbClr val="000000"/>
                  </a:solidFill>
                </a:rPr>
                <a:t>T = 1800</a:t>
              </a: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5040360" y="1799836"/>
            <a:ext cx="3525120" cy="2593713"/>
            <a:chOff x="4978080" y="1245731"/>
            <a:chExt cx="3525120" cy="2593713"/>
          </a:xfrm>
        </p:grpSpPr>
        <p:sp>
          <p:nvSpPr>
            <p:cNvPr id="19464" name="Text Box 9"/>
            <p:cNvSpPr txBox="1">
              <a:spLocks noChangeArrowheads="1"/>
            </p:cNvSpPr>
            <p:nvPr/>
          </p:nvSpPr>
          <p:spPr bwMode="auto">
            <a:xfrm>
              <a:off x="5496480" y="3525491"/>
              <a:ext cx="2488320" cy="313953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lIns="81639" tIns="40820" rIns="81639" bIns="40820"/>
            <a:lstStyle/>
            <a:p>
              <a:pPr algn="ctr">
                <a:tabLst>
                  <a:tab pos="0" algn="l"/>
                  <a:tab pos="411846" algn="l"/>
                  <a:tab pos="825133" algn="l"/>
                  <a:tab pos="1238418" algn="l"/>
                  <a:tab pos="1651705" algn="l"/>
                  <a:tab pos="2064990" algn="l"/>
                  <a:tab pos="2478277" algn="l"/>
                  <a:tab pos="2891563" algn="l"/>
                  <a:tab pos="3304849" algn="l"/>
                  <a:tab pos="3718135" algn="l"/>
                  <a:tab pos="4131421" algn="l"/>
                  <a:tab pos="4544707" algn="l"/>
                  <a:tab pos="4957994" algn="l"/>
                  <a:tab pos="5371279" algn="l"/>
                  <a:tab pos="5784566" algn="l"/>
                  <a:tab pos="6197851" algn="l"/>
                  <a:tab pos="6611138" algn="l"/>
                  <a:tab pos="7024424" algn="l"/>
                  <a:tab pos="7437710" algn="l"/>
                  <a:tab pos="7850996" algn="l"/>
                  <a:tab pos="8264282" algn="l"/>
                </a:tabLst>
              </a:pPr>
              <a:r>
                <a:rPr lang="en-US" dirty="0">
                  <a:solidFill>
                    <a:srgbClr val="000000"/>
                  </a:solidFill>
                </a:rPr>
                <a:t>T = 700</a:t>
              </a:r>
            </a:p>
          </p:txBody>
        </p:sp>
        <p:pic>
          <p:nvPicPr>
            <p:cNvPr id="19466" name="Picture 11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4978080" y="1245731"/>
              <a:ext cx="3525120" cy="2281199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</p:pic>
      </p:grpSp>
      <p:grpSp>
        <p:nvGrpSpPr>
          <p:cNvPr id="18" name="Group 17"/>
          <p:cNvGrpSpPr/>
          <p:nvPr/>
        </p:nvGrpSpPr>
        <p:grpSpPr>
          <a:xfrm>
            <a:off x="685800" y="1799836"/>
            <a:ext cx="3525120" cy="2593713"/>
            <a:chOff x="623520" y="1245731"/>
            <a:chExt cx="3525120" cy="2593713"/>
          </a:xfrm>
        </p:grpSpPr>
        <p:sp>
          <p:nvSpPr>
            <p:cNvPr id="19462" name="Text Box 7"/>
            <p:cNvSpPr txBox="1">
              <a:spLocks noChangeArrowheads="1"/>
            </p:cNvSpPr>
            <p:nvPr/>
          </p:nvSpPr>
          <p:spPr bwMode="auto">
            <a:xfrm>
              <a:off x="1141920" y="3525491"/>
              <a:ext cx="2488320" cy="313953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lIns="81639" tIns="40820" rIns="81639" bIns="40820"/>
            <a:lstStyle/>
            <a:p>
              <a:pPr algn="ctr">
                <a:tabLst>
                  <a:tab pos="0" algn="l"/>
                  <a:tab pos="411846" algn="l"/>
                  <a:tab pos="825133" algn="l"/>
                  <a:tab pos="1238418" algn="l"/>
                  <a:tab pos="1651705" algn="l"/>
                  <a:tab pos="2064990" algn="l"/>
                  <a:tab pos="2478277" algn="l"/>
                  <a:tab pos="2891563" algn="l"/>
                  <a:tab pos="3304849" algn="l"/>
                  <a:tab pos="3718135" algn="l"/>
                  <a:tab pos="4131421" algn="l"/>
                  <a:tab pos="4544707" algn="l"/>
                  <a:tab pos="4957994" algn="l"/>
                  <a:tab pos="5371279" algn="l"/>
                  <a:tab pos="5784566" algn="l"/>
                  <a:tab pos="6197851" algn="l"/>
                  <a:tab pos="6611138" algn="l"/>
                  <a:tab pos="7024424" algn="l"/>
                  <a:tab pos="7437710" algn="l"/>
                  <a:tab pos="7850996" algn="l"/>
                  <a:tab pos="8264282" algn="l"/>
                </a:tabLst>
              </a:pPr>
              <a:r>
                <a:rPr lang="en-US" dirty="0">
                  <a:solidFill>
                    <a:srgbClr val="000000"/>
                  </a:solidFill>
                </a:rPr>
                <a:t>T = 300</a:t>
              </a:r>
            </a:p>
          </p:txBody>
        </p:sp>
        <p:pic>
          <p:nvPicPr>
            <p:cNvPr id="19467" name="Picture 12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623520" y="1245731"/>
              <a:ext cx="3525120" cy="2281199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</p:pic>
      </p:grpSp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Inet</a:t>
            </a:r>
            <a:r>
              <a:rPr lang="en-US" dirty="0" smtClean="0"/>
              <a:t> Graph: 2-ring Neighbors</a:t>
            </a:r>
            <a:endParaRPr lang="en-US" dirty="0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5BC7C-4545-47D9-BDC2-6413CE25F88B}" type="datetime1">
              <a:rPr lang="en-US" smtClean="0"/>
              <a:pPr/>
              <a:t>6/2/2009</a:t>
            </a:fld>
            <a:endParaRPr lang="en-US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1E5CA-7085-4B4A-B94A-04E4F0AFC3CA}" type="slidenum">
              <a:rPr lang="en-US" smtClean="0"/>
              <a:pPr/>
              <a:t>30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4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8480" y="2461570"/>
            <a:ext cx="4092480" cy="332963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20485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33920" y="2461570"/>
            <a:ext cx="4092480" cy="332963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Shortest Paths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AA36E-F783-4456-82A3-BCC27707E586}" type="datetime1">
              <a:rPr lang="en-US" smtClean="0"/>
              <a:pPr/>
              <a:t>6/2/2009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1E5CA-7085-4B4A-B94A-04E4F0AFC3CA}" type="slidenum">
              <a:rPr lang="en-US" smtClean="0"/>
              <a:pPr/>
              <a:t>31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4600800" y="4484887"/>
            <a:ext cx="3903840" cy="2220713"/>
            <a:chOff x="4600800" y="3941695"/>
            <a:chExt cx="3903840" cy="2220713"/>
          </a:xfrm>
        </p:grpSpPr>
        <p:pic>
          <p:nvPicPr>
            <p:cNvPr id="21512" name="Picture 9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600800" y="3941695"/>
              <a:ext cx="3903840" cy="1975887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</p:pic>
        <p:sp>
          <p:nvSpPr>
            <p:cNvPr id="21514" name="Text Box 11"/>
            <p:cNvSpPr txBox="1">
              <a:spLocks noChangeArrowheads="1"/>
            </p:cNvSpPr>
            <p:nvPr/>
          </p:nvSpPr>
          <p:spPr bwMode="auto">
            <a:xfrm>
              <a:off x="5307840" y="5848455"/>
              <a:ext cx="2488320" cy="313953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lIns="81639" tIns="40820" rIns="81639" bIns="40820"/>
            <a:lstStyle/>
            <a:p>
              <a:pPr algn="ctr">
                <a:tabLst>
                  <a:tab pos="0" algn="l"/>
                  <a:tab pos="411846" algn="l"/>
                  <a:tab pos="825133" algn="l"/>
                  <a:tab pos="1238418" algn="l"/>
                  <a:tab pos="1651705" algn="l"/>
                  <a:tab pos="2064990" algn="l"/>
                  <a:tab pos="2478277" algn="l"/>
                  <a:tab pos="2891563" algn="l"/>
                  <a:tab pos="3304849" algn="l"/>
                  <a:tab pos="3718135" algn="l"/>
                  <a:tab pos="4131421" algn="l"/>
                  <a:tab pos="4544707" algn="l"/>
                  <a:tab pos="4957994" algn="l"/>
                  <a:tab pos="5371279" algn="l"/>
                  <a:tab pos="5784566" algn="l"/>
                  <a:tab pos="6197851" algn="l"/>
                  <a:tab pos="6611138" algn="l"/>
                  <a:tab pos="7024424" algn="l"/>
                  <a:tab pos="7437710" algn="l"/>
                  <a:tab pos="7850996" algn="l"/>
                  <a:tab pos="8264282" algn="l"/>
                </a:tabLst>
              </a:pPr>
              <a:r>
                <a:rPr lang="en-US" dirty="0">
                  <a:solidFill>
                    <a:srgbClr val="000000"/>
                  </a:solidFill>
                </a:rPr>
                <a:t>T = 645000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629280" y="4484887"/>
            <a:ext cx="3725280" cy="2220713"/>
            <a:chOff x="629280" y="3941695"/>
            <a:chExt cx="3725280" cy="2220713"/>
          </a:xfrm>
        </p:grpSpPr>
        <p:pic>
          <p:nvPicPr>
            <p:cNvPr id="21506" name="Picture 1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29280" y="3941695"/>
              <a:ext cx="3725280" cy="1975887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</p:pic>
        <p:sp>
          <p:nvSpPr>
            <p:cNvPr id="21515" name="Text Box 12"/>
            <p:cNvSpPr txBox="1">
              <a:spLocks noChangeArrowheads="1"/>
            </p:cNvSpPr>
            <p:nvPr/>
          </p:nvSpPr>
          <p:spPr bwMode="auto">
            <a:xfrm>
              <a:off x="1247040" y="5848455"/>
              <a:ext cx="2488320" cy="313953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lIns="81639" tIns="40820" rIns="81639" bIns="40820"/>
            <a:lstStyle/>
            <a:p>
              <a:pPr algn="ctr">
                <a:tabLst>
                  <a:tab pos="0" algn="l"/>
                  <a:tab pos="411846" algn="l"/>
                  <a:tab pos="825133" algn="l"/>
                  <a:tab pos="1238418" algn="l"/>
                  <a:tab pos="1651705" algn="l"/>
                  <a:tab pos="2064990" algn="l"/>
                  <a:tab pos="2478277" algn="l"/>
                  <a:tab pos="2891563" algn="l"/>
                  <a:tab pos="3304849" algn="l"/>
                  <a:tab pos="3718135" algn="l"/>
                  <a:tab pos="4131421" algn="l"/>
                  <a:tab pos="4544707" algn="l"/>
                  <a:tab pos="4957994" algn="l"/>
                  <a:tab pos="5371279" algn="l"/>
                  <a:tab pos="5784566" algn="l"/>
                  <a:tab pos="6197851" algn="l"/>
                  <a:tab pos="6611138" algn="l"/>
                  <a:tab pos="7024424" algn="l"/>
                  <a:tab pos="7437710" algn="l"/>
                  <a:tab pos="7850996" algn="l"/>
                  <a:tab pos="8264282" algn="l"/>
                </a:tabLst>
              </a:pPr>
              <a:r>
                <a:rPr lang="en-US" dirty="0">
                  <a:solidFill>
                    <a:srgbClr val="000000"/>
                  </a:solidFill>
                </a:rPr>
                <a:t>T = 100000</a:t>
              </a:r>
            </a:p>
          </p:txBody>
        </p:sp>
      </p:grpSp>
      <p:sp>
        <p:nvSpPr>
          <p:cNvPr id="20" name="Title 1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Inet</a:t>
            </a:r>
            <a:r>
              <a:rPr lang="en-US" dirty="0" smtClean="0"/>
              <a:t> Graph: # Shortest Paths</a:t>
            </a:r>
            <a:endParaRPr lang="en-US" dirty="0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05246-DD10-485E-AB7B-BF5B802B4655}" type="datetime1">
              <a:rPr lang="en-US" smtClean="0"/>
              <a:pPr/>
              <a:t>6/2/2009</a:t>
            </a:fld>
            <a:endParaRPr lang="en-US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1E5CA-7085-4B4A-B94A-04E4F0AFC3CA}" type="slidenum">
              <a:rPr lang="en-US" smtClean="0"/>
              <a:pPr/>
              <a:t>32</a:t>
            </a:fld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643680" y="1978288"/>
            <a:ext cx="3696480" cy="2593712"/>
            <a:chOff x="643680" y="1245732"/>
            <a:chExt cx="3696480" cy="2593712"/>
          </a:xfrm>
        </p:grpSpPr>
        <p:pic>
          <p:nvPicPr>
            <p:cNvPr id="21509" name="Picture 6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643680" y="1245732"/>
              <a:ext cx="3696480" cy="2324404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</p:pic>
        <p:sp>
          <p:nvSpPr>
            <p:cNvPr id="21511" name="Text Box 8"/>
            <p:cNvSpPr txBox="1">
              <a:spLocks noChangeArrowheads="1"/>
            </p:cNvSpPr>
            <p:nvPr/>
          </p:nvSpPr>
          <p:spPr bwMode="auto">
            <a:xfrm>
              <a:off x="1247040" y="3525491"/>
              <a:ext cx="2488320" cy="313953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lIns="81639" tIns="40820" rIns="81639" bIns="40820"/>
            <a:lstStyle/>
            <a:p>
              <a:pPr algn="ctr">
                <a:tabLst>
                  <a:tab pos="0" algn="l"/>
                  <a:tab pos="411846" algn="l"/>
                  <a:tab pos="825133" algn="l"/>
                  <a:tab pos="1238418" algn="l"/>
                  <a:tab pos="1651705" algn="l"/>
                  <a:tab pos="2064990" algn="l"/>
                  <a:tab pos="2478277" algn="l"/>
                  <a:tab pos="2891563" algn="l"/>
                  <a:tab pos="3304849" algn="l"/>
                  <a:tab pos="3718135" algn="l"/>
                  <a:tab pos="4131421" algn="l"/>
                  <a:tab pos="4544707" algn="l"/>
                  <a:tab pos="4957994" algn="l"/>
                  <a:tab pos="5371279" algn="l"/>
                  <a:tab pos="5784566" algn="l"/>
                  <a:tab pos="6197851" algn="l"/>
                  <a:tab pos="6611138" algn="l"/>
                  <a:tab pos="7024424" algn="l"/>
                  <a:tab pos="7437710" algn="l"/>
                  <a:tab pos="7850996" algn="l"/>
                  <a:tab pos="8264282" algn="l"/>
                </a:tabLst>
              </a:pPr>
              <a:r>
                <a:rPr lang="en-US" dirty="0">
                  <a:solidFill>
                    <a:srgbClr val="000000"/>
                  </a:solidFill>
                </a:rPr>
                <a:t>T = 1000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4685760" y="1978287"/>
            <a:ext cx="3732480" cy="2593713"/>
            <a:chOff x="4685760" y="1245731"/>
            <a:chExt cx="3732480" cy="2593713"/>
          </a:xfrm>
        </p:grpSpPr>
        <p:pic>
          <p:nvPicPr>
            <p:cNvPr id="21510" name="Picture 7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4685760" y="1245731"/>
              <a:ext cx="3732480" cy="2281199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</p:pic>
        <p:sp>
          <p:nvSpPr>
            <p:cNvPr id="21513" name="Text Box 10"/>
            <p:cNvSpPr txBox="1">
              <a:spLocks noChangeArrowheads="1"/>
            </p:cNvSpPr>
            <p:nvPr/>
          </p:nvSpPr>
          <p:spPr bwMode="auto">
            <a:xfrm>
              <a:off x="5307840" y="3525491"/>
              <a:ext cx="2488320" cy="313953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lIns="81639" tIns="40820" rIns="81639" bIns="40820"/>
            <a:lstStyle/>
            <a:p>
              <a:pPr algn="ctr">
                <a:tabLst>
                  <a:tab pos="0" algn="l"/>
                  <a:tab pos="411846" algn="l"/>
                  <a:tab pos="825133" algn="l"/>
                  <a:tab pos="1238418" algn="l"/>
                  <a:tab pos="1651705" algn="l"/>
                  <a:tab pos="2064990" algn="l"/>
                  <a:tab pos="2478277" algn="l"/>
                  <a:tab pos="2891563" algn="l"/>
                  <a:tab pos="3304849" algn="l"/>
                  <a:tab pos="3718135" algn="l"/>
                  <a:tab pos="4131421" algn="l"/>
                  <a:tab pos="4544707" algn="l"/>
                  <a:tab pos="4957994" algn="l"/>
                  <a:tab pos="5371279" algn="l"/>
                  <a:tab pos="5784566" algn="l"/>
                  <a:tab pos="6197851" algn="l"/>
                  <a:tab pos="6611138" algn="l"/>
                  <a:tab pos="7024424" algn="l"/>
                  <a:tab pos="7437710" algn="l"/>
                  <a:tab pos="7850996" algn="l"/>
                  <a:tab pos="8264282" algn="l"/>
                </a:tabLst>
              </a:pPr>
              <a:r>
                <a:rPr lang="en-US" dirty="0">
                  <a:solidFill>
                    <a:srgbClr val="000000"/>
                  </a:solidFill>
                </a:rPr>
                <a:t>T = 40000</a:t>
              </a: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2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8480" y="2461570"/>
            <a:ext cx="4092480" cy="332963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22533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33920" y="2461570"/>
            <a:ext cx="4092480" cy="332963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Eccentricity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8729FA-66CD-43DD-9AD4-5E2772D28AA4}" type="datetime1">
              <a:rPr lang="en-US" smtClean="0"/>
              <a:pPr/>
              <a:t>6/2/2009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1E5CA-7085-4B4A-B94A-04E4F0AFC3CA}" type="slidenum">
              <a:rPr lang="en-US" smtClean="0"/>
              <a:pPr/>
              <a:t>33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Text Box 4"/>
          <p:cNvSpPr txBox="1">
            <a:spLocks noChangeArrowheads="1"/>
          </p:cNvSpPr>
          <p:nvPr/>
        </p:nvSpPr>
        <p:spPr bwMode="auto">
          <a:xfrm>
            <a:off x="6554880" y="6247376"/>
            <a:ext cx="2128320" cy="47093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1436" tIns="45718" rIns="91436" bIns="45718" anchor="b"/>
          <a:lstStyle/>
          <a:p>
            <a:pPr algn="r">
              <a:tabLst>
                <a:tab pos="0" algn="l"/>
                <a:tab pos="411846" algn="l"/>
                <a:tab pos="825133" algn="l"/>
                <a:tab pos="1238418" algn="l"/>
                <a:tab pos="1651705" algn="l"/>
                <a:tab pos="2064990" algn="l"/>
                <a:tab pos="2478277" algn="l"/>
                <a:tab pos="2891563" algn="l"/>
                <a:tab pos="3304849" algn="l"/>
                <a:tab pos="3718135" algn="l"/>
                <a:tab pos="4131421" algn="l"/>
                <a:tab pos="4544707" algn="l"/>
                <a:tab pos="4957994" algn="l"/>
                <a:tab pos="5371279" algn="l"/>
                <a:tab pos="5784566" algn="l"/>
                <a:tab pos="6197851" algn="l"/>
                <a:tab pos="6611138" algn="l"/>
                <a:tab pos="7024424" algn="l"/>
                <a:tab pos="7437710" algn="l"/>
                <a:tab pos="7850996" algn="l"/>
                <a:tab pos="8264282" algn="l"/>
              </a:tabLst>
            </a:pPr>
            <a:fld id="{10350DE4-7CF2-4743-B956-7DADC400E0D8}" type="slidenum">
              <a:rPr lang="en-US" sz="1000">
                <a:solidFill>
                  <a:srgbClr val="000000"/>
                </a:solidFill>
              </a:rPr>
              <a:pPr algn="r">
                <a:tabLst>
                  <a:tab pos="0" algn="l"/>
                  <a:tab pos="411846" algn="l"/>
                  <a:tab pos="825133" algn="l"/>
                  <a:tab pos="1238418" algn="l"/>
                  <a:tab pos="1651705" algn="l"/>
                  <a:tab pos="2064990" algn="l"/>
                  <a:tab pos="2478277" algn="l"/>
                  <a:tab pos="2891563" algn="l"/>
                  <a:tab pos="3304849" algn="l"/>
                  <a:tab pos="3718135" algn="l"/>
                  <a:tab pos="4131421" algn="l"/>
                  <a:tab pos="4544707" algn="l"/>
                  <a:tab pos="4957994" algn="l"/>
                  <a:tab pos="5371279" algn="l"/>
                  <a:tab pos="5784566" algn="l"/>
                  <a:tab pos="6197851" algn="l"/>
                  <a:tab pos="6611138" algn="l"/>
                  <a:tab pos="7024424" algn="l"/>
                  <a:tab pos="7437710" algn="l"/>
                  <a:tab pos="7850996" algn="l"/>
                  <a:tab pos="8264282" algn="l"/>
                </a:tabLst>
              </a:pPr>
              <a:t>34</a:t>
            </a:fld>
            <a:endParaRPr lang="en-US" sz="1000" dirty="0">
              <a:solidFill>
                <a:srgbClr val="000000"/>
              </a:solidFill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623520" y="1957069"/>
            <a:ext cx="3732480" cy="2386331"/>
            <a:chOff x="623520" y="1453113"/>
            <a:chExt cx="3732480" cy="2386331"/>
          </a:xfrm>
        </p:grpSpPr>
        <p:pic>
          <p:nvPicPr>
            <p:cNvPr id="23556" name="Picture 5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623520" y="1453113"/>
              <a:ext cx="3732480" cy="2073818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</p:pic>
        <p:sp>
          <p:nvSpPr>
            <p:cNvPr id="23560" name="Text Box 9"/>
            <p:cNvSpPr txBox="1">
              <a:spLocks noChangeArrowheads="1"/>
            </p:cNvSpPr>
            <p:nvPr/>
          </p:nvSpPr>
          <p:spPr bwMode="auto">
            <a:xfrm>
              <a:off x="1245600" y="3525491"/>
              <a:ext cx="2488320" cy="313953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lIns="81639" tIns="40820" rIns="81639" bIns="40820"/>
            <a:lstStyle/>
            <a:p>
              <a:pPr algn="ctr">
                <a:tabLst>
                  <a:tab pos="0" algn="l"/>
                  <a:tab pos="411846" algn="l"/>
                  <a:tab pos="825133" algn="l"/>
                  <a:tab pos="1238418" algn="l"/>
                  <a:tab pos="1651705" algn="l"/>
                  <a:tab pos="2064990" algn="l"/>
                  <a:tab pos="2478277" algn="l"/>
                  <a:tab pos="2891563" algn="l"/>
                  <a:tab pos="3304849" algn="l"/>
                  <a:tab pos="3718135" algn="l"/>
                  <a:tab pos="4131421" algn="l"/>
                  <a:tab pos="4544707" algn="l"/>
                  <a:tab pos="4957994" algn="l"/>
                  <a:tab pos="5371279" algn="l"/>
                  <a:tab pos="5784566" algn="l"/>
                  <a:tab pos="6197851" algn="l"/>
                  <a:tab pos="6611138" algn="l"/>
                  <a:tab pos="7024424" algn="l"/>
                  <a:tab pos="7437710" algn="l"/>
                  <a:tab pos="7850996" algn="l"/>
                  <a:tab pos="8264282" algn="l"/>
                </a:tabLst>
              </a:pPr>
              <a:r>
                <a:rPr lang="en-US" dirty="0">
                  <a:solidFill>
                    <a:srgbClr val="000000"/>
                  </a:solidFill>
                </a:rPr>
                <a:t>T = 10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623520" y="4415760"/>
            <a:ext cx="3732480" cy="2289840"/>
            <a:chOff x="623520" y="3941695"/>
            <a:chExt cx="3732480" cy="2289840"/>
          </a:xfrm>
        </p:grpSpPr>
        <p:pic>
          <p:nvPicPr>
            <p:cNvPr id="23557" name="Picture 6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23520" y="3941695"/>
              <a:ext cx="3732480" cy="1975887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</p:pic>
        <p:sp>
          <p:nvSpPr>
            <p:cNvPr id="23561" name="Text Box 10"/>
            <p:cNvSpPr txBox="1">
              <a:spLocks noChangeArrowheads="1"/>
            </p:cNvSpPr>
            <p:nvPr/>
          </p:nvSpPr>
          <p:spPr bwMode="auto">
            <a:xfrm>
              <a:off x="1245600" y="5917582"/>
              <a:ext cx="2488320" cy="313953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lIns="81639" tIns="40820" rIns="81639" bIns="40820"/>
            <a:lstStyle/>
            <a:p>
              <a:pPr algn="ctr">
                <a:tabLst>
                  <a:tab pos="0" algn="l"/>
                  <a:tab pos="411846" algn="l"/>
                  <a:tab pos="825133" algn="l"/>
                  <a:tab pos="1238418" algn="l"/>
                  <a:tab pos="1651705" algn="l"/>
                  <a:tab pos="2064990" algn="l"/>
                  <a:tab pos="2478277" algn="l"/>
                  <a:tab pos="2891563" algn="l"/>
                  <a:tab pos="3304849" algn="l"/>
                  <a:tab pos="3718135" algn="l"/>
                  <a:tab pos="4131421" algn="l"/>
                  <a:tab pos="4544707" algn="l"/>
                  <a:tab pos="4957994" algn="l"/>
                  <a:tab pos="5371279" algn="l"/>
                  <a:tab pos="5784566" algn="l"/>
                  <a:tab pos="6197851" algn="l"/>
                  <a:tab pos="6611138" algn="l"/>
                  <a:tab pos="7024424" algn="l"/>
                  <a:tab pos="7437710" algn="l"/>
                  <a:tab pos="7850996" algn="l"/>
                  <a:tab pos="8264282" algn="l"/>
                </a:tabLst>
              </a:pPr>
              <a:r>
                <a:rPr lang="en-US" dirty="0">
                  <a:solidFill>
                    <a:srgbClr val="000000"/>
                  </a:solidFill>
                </a:rPr>
                <a:t>T = 15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4770720" y="1957069"/>
            <a:ext cx="3732480" cy="2386331"/>
            <a:chOff x="4770720" y="1453113"/>
            <a:chExt cx="3732480" cy="2386331"/>
          </a:xfrm>
        </p:grpSpPr>
        <p:pic>
          <p:nvPicPr>
            <p:cNvPr id="23558" name="Picture 7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4770720" y="1453113"/>
              <a:ext cx="3732480" cy="2073818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</p:pic>
        <p:sp>
          <p:nvSpPr>
            <p:cNvPr id="23562" name="Text Box 11"/>
            <p:cNvSpPr txBox="1">
              <a:spLocks noChangeArrowheads="1"/>
            </p:cNvSpPr>
            <p:nvPr/>
          </p:nvSpPr>
          <p:spPr bwMode="auto">
            <a:xfrm>
              <a:off x="5392800" y="3525491"/>
              <a:ext cx="2488320" cy="313953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lIns="81639" tIns="40820" rIns="81639" bIns="40820"/>
            <a:lstStyle/>
            <a:p>
              <a:pPr algn="ctr">
                <a:tabLst>
                  <a:tab pos="0" algn="l"/>
                  <a:tab pos="411846" algn="l"/>
                  <a:tab pos="825133" algn="l"/>
                  <a:tab pos="1238418" algn="l"/>
                  <a:tab pos="1651705" algn="l"/>
                  <a:tab pos="2064990" algn="l"/>
                  <a:tab pos="2478277" algn="l"/>
                  <a:tab pos="2891563" algn="l"/>
                  <a:tab pos="3304849" algn="l"/>
                  <a:tab pos="3718135" algn="l"/>
                  <a:tab pos="4131421" algn="l"/>
                  <a:tab pos="4544707" algn="l"/>
                  <a:tab pos="4957994" algn="l"/>
                  <a:tab pos="5371279" algn="l"/>
                  <a:tab pos="5784566" algn="l"/>
                  <a:tab pos="6197851" algn="l"/>
                  <a:tab pos="6611138" algn="l"/>
                  <a:tab pos="7024424" algn="l"/>
                  <a:tab pos="7437710" algn="l"/>
                  <a:tab pos="7850996" algn="l"/>
                  <a:tab pos="8264282" algn="l"/>
                </a:tabLst>
              </a:pPr>
              <a:r>
                <a:rPr lang="en-US" dirty="0">
                  <a:solidFill>
                    <a:srgbClr val="000000"/>
                  </a:solidFill>
                </a:rPr>
                <a:t>T = 13</a:t>
              </a: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4770720" y="4415760"/>
            <a:ext cx="3732480" cy="2289840"/>
            <a:chOff x="4770720" y="3941695"/>
            <a:chExt cx="3732480" cy="2289840"/>
          </a:xfrm>
        </p:grpSpPr>
        <p:pic>
          <p:nvPicPr>
            <p:cNvPr id="23559" name="Picture 8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4770720" y="3941695"/>
              <a:ext cx="3732480" cy="1975887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</p:pic>
        <p:sp>
          <p:nvSpPr>
            <p:cNvPr id="23563" name="Text Box 12"/>
            <p:cNvSpPr txBox="1">
              <a:spLocks noChangeArrowheads="1"/>
            </p:cNvSpPr>
            <p:nvPr/>
          </p:nvSpPr>
          <p:spPr bwMode="auto">
            <a:xfrm>
              <a:off x="5392800" y="5917582"/>
              <a:ext cx="2488320" cy="313953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lIns="81639" tIns="40820" rIns="81639" bIns="40820"/>
            <a:lstStyle/>
            <a:p>
              <a:pPr algn="ctr">
                <a:tabLst>
                  <a:tab pos="0" algn="l"/>
                  <a:tab pos="411846" algn="l"/>
                  <a:tab pos="825133" algn="l"/>
                  <a:tab pos="1238418" algn="l"/>
                  <a:tab pos="1651705" algn="l"/>
                  <a:tab pos="2064990" algn="l"/>
                  <a:tab pos="2478277" algn="l"/>
                  <a:tab pos="2891563" algn="l"/>
                  <a:tab pos="3304849" algn="l"/>
                  <a:tab pos="3718135" algn="l"/>
                  <a:tab pos="4131421" algn="l"/>
                  <a:tab pos="4544707" algn="l"/>
                  <a:tab pos="4957994" algn="l"/>
                  <a:tab pos="5371279" algn="l"/>
                  <a:tab pos="5784566" algn="l"/>
                  <a:tab pos="6197851" algn="l"/>
                  <a:tab pos="6611138" algn="l"/>
                  <a:tab pos="7024424" algn="l"/>
                  <a:tab pos="7437710" algn="l"/>
                  <a:tab pos="7850996" algn="l"/>
                  <a:tab pos="8264282" algn="l"/>
                </a:tabLst>
              </a:pPr>
              <a:r>
                <a:rPr lang="en-US" dirty="0">
                  <a:solidFill>
                    <a:srgbClr val="000000"/>
                  </a:solidFill>
                </a:rPr>
                <a:t>T = 19</a:t>
              </a:r>
            </a:p>
          </p:txBody>
        </p:sp>
      </p:grpSp>
      <p:sp>
        <p:nvSpPr>
          <p:cNvPr id="20" name="Title 1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Citation Graph: Eccentricity</a:t>
            </a:r>
            <a:endParaRPr lang="en-US" dirty="0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18E8B-9182-4502-9EB7-00060DDDB384}" type="datetime1">
              <a:rPr lang="en-US" smtClean="0"/>
              <a:pPr/>
              <a:t>6/2/2009</a:t>
            </a:fld>
            <a:endParaRPr lang="en-US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1E5CA-7085-4B4A-B94A-04E4F0AFC3CA}" type="slidenum">
              <a:rPr lang="en-US" smtClean="0"/>
              <a:pPr/>
              <a:t>34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80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8480" y="2461570"/>
            <a:ext cx="4092480" cy="332963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24581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33920" y="2461570"/>
            <a:ext cx="4092480" cy="332963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Shortest Distance to a Center Node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55EA8-485F-4837-B573-80D1A2F014FC}" type="datetime1">
              <a:rPr lang="en-US" smtClean="0"/>
              <a:pPr/>
              <a:t>6/2/2009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1E5CA-7085-4B4A-B94A-04E4F0AFC3CA}" type="slidenum">
              <a:rPr lang="en-US" smtClean="0"/>
              <a:pPr/>
              <a:t>35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623520" y="4352265"/>
            <a:ext cx="3732480" cy="2429535"/>
            <a:chOff x="623520" y="3898490"/>
            <a:chExt cx="3732480" cy="2429535"/>
          </a:xfrm>
        </p:grpSpPr>
        <p:sp>
          <p:nvSpPr>
            <p:cNvPr id="25605" name="Text Box 6"/>
            <p:cNvSpPr txBox="1">
              <a:spLocks noChangeArrowheads="1"/>
            </p:cNvSpPr>
            <p:nvPr/>
          </p:nvSpPr>
          <p:spPr bwMode="auto">
            <a:xfrm>
              <a:off x="1245600" y="6014072"/>
              <a:ext cx="2488320" cy="313953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lIns="81639" tIns="40820" rIns="81639" bIns="40820"/>
            <a:lstStyle/>
            <a:p>
              <a:pPr algn="ctr">
                <a:tabLst>
                  <a:tab pos="0" algn="l"/>
                  <a:tab pos="411846" algn="l"/>
                  <a:tab pos="825133" algn="l"/>
                  <a:tab pos="1238418" algn="l"/>
                  <a:tab pos="1651705" algn="l"/>
                  <a:tab pos="2064990" algn="l"/>
                  <a:tab pos="2478277" algn="l"/>
                  <a:tab pos="2891563" algn="l"/>
                  <a:tab pos="3304849" algn="l"/>
                  <a:tab pos="3718135" algn="l"/>
                  <a:tab pos="4131421" algn="l"/>
                  <a:tab pos="4544707" algn="l"/>
                  <a:tab pos="4957994" algn="l"/>
                  <a:tab pos="5371279" algn="l"/>
                  <a:tab pos="5784566" algn="l"/>
                  <a:tab pos="6197851" algn="l"/>
                  <a:tab pos="6611138" algn="l"/>
                  <a:tab pos="7024424" algn="l"/>
                  <a:tab pos="7437710" algn="l"/>
                  <a:tab pos="7850996" algn="l"/>
                  <a:tab pos="8264282" algn="l"/>
                </a:tabLst>
              </a:pPr>
              <a:r>
                <a:rPr lang="en-US" dirty="0">
                  <a:solidFill>
                    <a:srgbClr val="000000"/>
                  </a:solidFill>
                </a:rPr>
                <a:t>T = 7</a:t>
              </a:r>
            </a:p>
          </p:txBody>
        </p:sp>
        <p:pic>
          <p:nvPicPr>
            <p:cNvPr id="25610" name="Picture 11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623520" y="3898490"/>
              <a:ext cx="3732480" cy="2019092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</p:pic>
      </p:grpSp>
      <p:grpSp>
        <p:nvGrpSpPr>
          <p:cNvPr id="19" name="Group 18"/>
          <p:cNvGrpSpPr/>
          <p:nvPr/>
        </p:nvGrpSpPr>
        <p:grpSpPr>
          <a:xfrm>
            <a:off x="4770720" y="4395470"/>
            <a:ext cx="3732480" cy="2386330"/>
            <a:chOff x="4770720" y="3941695"/>
            <a:chExt cx="3732480" cy="2386330"/>
          </a:xfrm>
        </p:grpSpPr>
        <p:sp>
          <p:nvSpPr>
            <p:cNvPr id="25607" name="Text Box 8"/>
            <p:cNvSpPr txBox="1">
              <a:spLocks noChangeArrowheads="1"/>
            </p:cNvSpPr>
            <p:nvPr/>
          </p:nvSpPr>
          <p:spPr bwMode="auto">
            <a:xfrm>
              <a:off x="5392800" y="6014072"/>
              <a:ext cx="2488320" cy="313953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lIns="81639" tIns="40820" rIns="81639" bIns="40820"/>
            <a:lstStyle/>
            <a:p>
              <a:pPr algn="ctr">
                <a:tabLst>
                  <a:tab pos="0" algn="l"/>
                  <a:tab pos="411846" algn="l"/>
                  <a:tab pos="825133" algn="l"/>
                  <a:tab pos="1238418" algn="l"/>
                  <a:tab pos="1651705" algn="l"/>
                  <a:tab pos="2064990" algn="l"/>
                  <a:tab pos="2478277" algn="l"/>
                  <a:tab pos="2891563" algn="l"/>
                  <a:tab pos="3304849" algn="l"/>
                  <a:tab pos="3718135" algn="l"/>
                  <a:tab pos="4131421" algn="l"/>
                  <a:tab pos="4544707" algn="l"/>
                  <a:tab pos="4957994" algn="l"/>
                  <a:tab pos="5371279" algn="l"/>
                  <a:tab pos="5784566" algn="l"/>
                  <a:tab pos="6197851" algn="l"/>
                  <a:tab pos="6611138" algn="l"/>
                  <a:tab pos="7024424" algn="l"/>
                  <a:tab pos="7437710" algn="l"/>
                  <a:tab pos="7850996" algn="l"/>
                  <a:tab pos="8264282" algn="l"/>
                </a:tabLst>
              </a:pPr>
              <a:r>
                <a:rPr lang="en-US" dirty="0">
                  <a:solidFill>
                    <a:srgbClr val="000000"/>
                  </a:solidFill>
                </a:rPr>
                <a:t>T = 8</a:t>
              </a:r>
            </a:p>
          </p:txBody>
        </p:sp>
        <p:pic>
          <p:nvPicPr>
            <p:cNvPr id="25611" name="Picture 1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770720" y="3941695"/>
              <a:ext cx="3732480" cy="1975887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</p:pic>
      </p:grpSp>
      <p:grpSp>
        <p:nvGrpSpPr>
          <p:cNvPr id="16" name="Group 15"/>
          <p:cNvGrpSpPr/>
          <p:nvPr/>
        </p:nvGrpSpPr>
        <p:grpSpPr>
          <a:xfrm>
            <a:off x="642241" y="2185669"/>
            <a:ext cx="3696480" cy="2233931"/>
            <a:chOff x="642241" y="1453113"/>
            <a:chExt cx="3696480" cy="2386331"/>
          </a:xfrm>
        </p:grpSpPr>
        <p:sp>
          <p:nvSpPr>
            <p:cNvPr id="25604" name="Text Box 5"/>
            <p:cNvSpPr txBox="1">
              <a:spLocks noChangeArrowheads="1"/>
            </p:cNvSpPr>
            <p:nvPr/>
          </p:nvSpPr>
          <p:spPr bwMode="auto">
            <a:xfrm>
              <a:off x="1245600" y="3525491"/>
              <a:ext cx="2488320" cy="313953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lIns="81639" tIns="40820" rIns="81639" bIns="40820"/>
            <a:lstStyle/>
            <a:p>
              <a:pPr algn="ctr">
                <a:tabLst>
                  <a:tab pos="0" algn="l"/>
                  <a:tab pos="411846" algn="l"/>
                  <a:tab pos="825133" algn="l"/>
                  <a:tab pos="1238418" algn="l"/>
                  <a:tab pos="1651705" algn="l"/>
                  <a:tab pos="2064990" algn="l"/>
                  <a:tab pos="2478277" algn="l"/>
                  <a:tab pos="2891563" algn="l"/>
                  <a:tab pos="3304849" algn="l"/>
                  <a:tab pos="3718135" algn="l"/>
                  <a:tab pos="4131421" algn="l"/>
                  <a:tab pos="4544707" algn="l"/>
                  <a:tab pos="4957994" algn="l"/>
                  <a:tab pos="5371279" algn="l"/>
                  <a:tab pos="5784566" algn="l"/>
                  <a:tab pos="6197851" algn="l"/>
                  <a:tab pos="6611138" algn="l"/>
                  <a:tab pos="7024424" algn="l"/>
                  <a:tab pos="7437710" algn="l"/>
                  <a:tab pos="7850996" algn="l"/>
                  <a:tab pos="8264282" algn="l"/>
                </a:tabLst>
              </a:pPr>
              <a:r>
                <a:rPr lang="en-US" dirty="0">
                  <a:solidFill>
                    <a:srgbClr val="000000"/>
                  </a:solidFill>
                </a:rPr>
                <a:t>T = 5</a:t>
              </a:r>
            </a:p>
          </p:txBody>
        </p:sp>
        <p:pic>
          <p:nvPicPr>
            <p:cNvPr id="25608" name="Picture 9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642241" y="1453113"/>
              <a:ext cx="3696480" cy="2073818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</p:pic>
      </p:grpSp>
      <p:sp>
        <p:nvSpPr>
          <p:cNvPr id="1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3A8EC-8EE2-43B5-9105-85262C5603FD}" type="datetime1">
              <a:rPr lang="en-US" smtClean="0"/>
              <a:pPr/>
              <a:t>6/2/2009</a:t>
            </a:fld>
            <a:endParaRPr lang="en-US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1E5CA-7085-4B4A-B94A-04E4F0AFC3CA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20" name="Title 19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Citation Graph: Shortest Distance to a Center Node</a:t>
            </a:r>
            <a:endParaRPr lang="en-US" dirty="0"/>
          </a:p>
        </p:txBody>
      </p:sp>
      <p:grpSp>
        <p:nvGrpSpPr>
          <p:cNvPr id="17" name="Group 16"/>
          <p:cNvGrpSpPr/>
          <p:nvPr/>
        </p:nvGrpSpPr>
        <p:grpSpPr>
          <a:xfrm>
            <a:off x="4770720" y="2185670"/>
            <a:ext cx="3732480" cy="2233930"/>
            <a:chOff x="4770720" y="1453114"/>
            <a:chExt cx="3732480" cy="2386330"/>
          </a:xfrm>
        </p:grpSpPr>
        <p:sp>
          <p:nvSpPr>
            <p:cNvPr id="25606" name="Text Box 7"/>
            <p:cNvSpPr txBox="1">
              <a:spLocks noChangeArrowheads="1"/>
            </p:cNvSpPr>
            <p:nvPr/>
          </p:nvSpPr>
          <p:spPr bwMode="auto">
            <a:xfrm>
              <a:off x="5392800" y="3525491"/>
              <a:ext cx="2488320" cy="313953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lIns="81639" tIns="40820" rIns="81639" bIns="40820"/>
            <a:lstStyle/>
            <a:p>
              <a:pPr algn="ctr">
                <a:tabLst>
                  <a:tab pos="0" algn="l"/>
                  <a:tab pos="411846" algn="l"/>
                  <a:tab pos="825133" algn="l"/>
                  <a:tab pos="1238418" algn="l"/>
                  <a:tab pos="1651705" algn="l"/>
                  <a:tab pos="2064990" algn="l"/>
                  <a:tab pos="2478277" algn="l"/>
                  <a:tab pos="2891563" algn="l"/>
                  <a:tab pos="3304849" algn="l"/>
                  <a:tab pos="3718135" algn="l"/>
                  <a:tab pos="4131421" algn="l"/>
                  <a:tab pos="4544707" algn="l"/>
                  <a:tab pos="4957994" algn="l"/>
                  <a:tab pos="5371279" algn="l"/>
                  <a:tab pos="5784566" algn="l"/>
                  <a:tab pos="6197851" algn="l"/>
                  <a:tab pos="6611138" algn="l"/>
                  <a:tab pos="7024424" algn="l"/>
                  <a:tab pos="7437710" algn="l"/>
                  <a:tab pos="7850996" algn="l"/>
                  <a:tab pos="8264282" algn="l"/>
                </a:tabLst>
              </a:pPr>
              <a:r>
                <a:rPr lang="en-US" dirty="0">
                  <a:solidFill>
                    <a:srgbClr val="000000"/>
                  </a:solidFill>
                </a:rPr>
                <a:t>T = 6</a:t>
              </a:r>
            </a:p>
          </p:txBody>
        </p:sp>
        <p:pic>
          <p:nvPicPr>
            <p:cNvPr id="25609" name="Picture 10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4770720" y="1453114"/>
              <a:ext cx="3732480" cy="2117022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</p:pic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8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8480" y="2461570"/>
            <a:ext cx="4092480" cy="332963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26629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33920" y="2461570"/>
            <a:ext cx="4092480" cy="332963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Shortest Distance to a Leaf Node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72DBE-4783-4CDE-B63E-1553990A6D0C}" type="datetime1">
              <a:rPr lang="en-US" smtClean="0"/>
              <a:pPr/>
              <a:t>6/2/2009</a:t>
            </a:fld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1E5CA-7085-4B4A-B94A-04E4F0AFC3CA}" type="slidenum">
              <a:rPr lang="en-US" smtClean="0"/>
              <a:pPr/>
              <a:t>37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623520" y="2218665"/>
            <a:ext cx="3732480" cy="2429535"/>
            <a:chOff x="623520" y="1409909"/>
            <a:chExt cx="3732480" cy="2429535"/>
          </a:xfrm>
        </p:grpSpPr>
        <p:sp>
          <p:nvSpPr>
            <p:cNvPr id="27652" name="Text Box 5"/>
            <p:cNvSpPr txBox="1">
              <a:spLocks noChangeArrowheads="1"/>
            </p:cNvSpPr>
            <p:nvPr/>
          </p:nvSpPr>
          <p:spPr bwMode="auto">
            <a:xfrm>
              <a:off x="1245600" y="3525491"/>
              <a:ext cx="2488320" cy="313953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lIns="81639" tIns="40820" rIns="81639" bIns="40820"/>
            <a:lstStyle/>
            <a:p>
              <a:pPr algn="ctr">
                <a:tabLst>
                  <a:tab pos="0" algn="l"/>
                  <a:tab pos="411846" algn="l"/>
                  <a:tab pos="825133" algn="l"/>
                  <a:tab pos="1238418" algn="l"/>
                  <a:tab pos="1651705" algn="l"/>
                  <a:tab pos="2064990" algn="l"/>
                  <a:tab pos="2478277" algn="l"/>
                  <a:tab pos="2891563" algn="l"/>
                  <a:tab pos="3304849" algn="l"/>
                  <a:tab pos="3718135" algn="l"/>
                  <a:tab pos="4131421" algn="l"/>
                  <a:tab pos="4544707" algn="l"/>
                  <a:tab pos="4957994" algn="l"/>
                  <a:tab pos="5371279" algn="l"/>
                  <a:tab pos="5784566" algn="l"/>
                  <a:tab pos="6197851" algn="l"/>
                  <a:tab pos="6611138" algn="l"/>
                  <a:tab pos="7024424" algn="l"/>
                  <a:tab pos="7437710" algn="l"/>
                  <a:tab pos="7850996" algn="l"/>
                  <a:tab pos="8264282" algn="l"/>
                </a:tabLst>
              </a:pPr>
              <a:r>
                <a:rPr lang="en-US" dirty="0">
                  <a:solidFill>
                    <a:srgbClr val="000000"/>
                  </a:solidFill>
                </a:rPr>
                <a:t>T = 2</a:t>
              </a:r>
            </a:p>
          </p:txBody>
        </p:sp>
        <p:pic>
          <p:nvPicPr>
            <p:cNvPr id="27656" name="Picture 9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623520" y="1409909"/>
              <a:ext cx="3732480" cy="2117022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</p:pic>
      </p:grpSp>
      <p:grpSp>
        <p:nvGrpSpPr>
          <p:cNvPr id="17" name="Group 16"/>
          <p:cNvGrpSpPr/>
          <p:nvPr/>
        </p:nvGrpSpPr>
        <p:grpSpPr>
          <a:xfrm>
            <a:off x="4770720" y="2218665"/>
            <a:ext cx="3732480" cy="2429535"/>
            <a:chOff x="4770720" y="1409909"/>
            <a:chExt cx="3732480" cy="2429535"/>
          </a:xfrm>
        </p:grpSpPr>
        <p:sp>
          <p:nvSpPr>
            <p:cNvPr id="27654" name="Text Box 7"/>
            <p:cNvSpPr txBox="1">
              <a:spLocks noChangeArrowheads="1"/>
            </p:cNvSpPr>
            <p:nvPr/>
          </p:nvSpPr>
          <p:spPr bwMode="auto">
            <a:xfrm>
              <a:off x="5392800" y="3525491"/>
              <a:ext cx="2488320" cy="313953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lIns="81639" tIns="40820" rIns="81639" bIns="40820"/>
            <a:lstStyle/>
            <a:p>
              <a:pPr algn="ctr">
                <a:tabLst>
                  <a:tab pos="0" algn="l"/>
                  <a:tab pos="411846" algn="l"/>
                  <a:tab pos="825133" algn="l"/>
                  <a:tab pos="1238418" algn="l"/>
                  <a:tab pos="1651705" algn="l"/>
                  <a:tab pos="2064990" algn="l"/>
                  <a:tab pos="2478277" algn="l"/>
                  <a:tab pos="2891563" algn="l"/>
                  <a:tab pos="3304849" algn="l"/>
                  <a:tab pos="3718135" algn="l"/>
                  <a:tab pos="4131421" algn="l"/>
                  <a:tab pos="4544707" algn="l"/>
                  <a:tab pos="4957994" algn="l"/>
                  <a:tab pos="5371279" algn="l"/>
                  <a:tab pos="5784566" algn="l"/>
                  <a:tab pos="6197851" algn="l"/>
                  <a:tab pos="6611138" algn="l"/>
                  <a:tab pos="7024424" algn="l"/>
                  <a:tab pos="7437710" algn="l"/>
                  <a:tab pos="7850996" algn="l"/>
                  <a:tab pos="8264282" algn="l"/>
                </a:tabLst>
              </a:pPr>
              <a:r>
                <a:rPr lang="en-US" dirty="0">
                  <a:solidFill>
                    <a:srgbClr val="000000"/>
                  </a:solidFill>
                </a:rPr>
                <a:t>T = 5</a:t>
              </a:r>
            </a:p>
          </p:txBody>
        </p:sp>
        <p:pic>
          <p:nvPicPr>
            <p:cNvPr id="27657" name="Picture 10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770720" y="1409909"/>
              <a:ext cx="3732480" cy="2117022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</p:pic>
      </p:grpSp>
      <p:grpSp>
        <p:nvGrpSpPr>
          <p:cNvPr id="19" name="Group 18"/>
          <p:cNvGrpSpPr/>
          <p:nvPr/>
        </p:nvGrpSpPr>
        <p:grpSpPr>
          <a:xfrm>
            <a:off x="623520" y="4561087"/>
            <a:ext cx="3732480" cy="2220713"/>
            <a:chOff x="623520" y="3941695"/>
            <a:chExt cx="3732480" cy="2220713"/>
          </a:xfrm>
        </p:grpSpPr>
        <p:sp>
          <p:nvSpPr>
            <p:cNvPr id="27653" name="Text Box 6"/>
            <p:cNvSpPr txBox="1">
              <a:spLocks noChangeArrowheads="1"/>
            </p:cNvSpPr>
            <p:nvPr/>
          </p:nvSpPr>
          <p:spPr bwMode="auto">
            <a:xfrm>
              <a:off x="1245600" y="5848455"/>
              <a:ext cx="2488320" cy="313953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lIns="81639" tIns="40820" rIns="81639" bIns="40820"/>
            <a:lstStyle/>
            <a:p>
              <a:pPr algn="ctr">
                <a:tabLst>
                  <a:tab pos="0" algn="l"/>
                  <a:tab pos="411846" algn="l"/>
                  <a:tab pos="825133" algn="l"/>
                  <a:tab pos="1238418" algn="l"/>
                  <a:tab pos="1651705" algn="l"/>
                  <a:tab pos="2064990" algn="l"/>
                  <a:tab pos="2478277" algn="l"/>
                  <a:tab pos="2891563" algn="l"/>
                  <a:tab pos="3304849" algn="l"/>
                  <a:tab pos="3718135" algn="l"/>
                  <a:tab pos="4131421" algn="l"/>
                  <a:tab pos="4544707" algn="l"/>
                  <a:tab pos="4957994" algn="l"/>
                  <a:tab pos="5371279" algn="l"/>
                  <a:tab pos="5784566" algn="l"/>
                  <a:tab pos="6197851" algn="l"/>
                  <a:tab pos="6611138" algn="l"/>
                  <a:tab pos="7024424" algn="l"/>
                  <a:tab pos="7437710" algn="l"/>
                  <a:tab pos="7850996" algn="l"/>
                  <a:tab pos="8264282" algn="l"/>
                </a:tabLst>
              </a:pPr>
              <a:r>
                <a:rPr lang="en-US" dirty="0">
                  <a:solidFill>
                    <a:srgbClr val="000000"/>
                  </a:solidFill>
                </a:rPr>
                <a:t>T = 6</a:t>
              </a:r>
            </a:p>
          </p:txBody>
        </p:sp>
        <p:pic>
          <p:nvPicPr>
            <p:cNvPr id="27658" name="Picture 11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623520" y="3941695"/>
              <a:ext cx="3732480" cy="1975887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</p:pic>
      </p:grpSp>
      <p:grpSp>
        <p:nvGrpSpPr>
          <p:cNvPr id="18" name="Group 17"/>
          <p:cNvGrpSpPr/>
          <p:nvPr/>
        </p:nvGrpSpPr>
        <p:grpSpPr>
          <a:xfrm>
            <a:off x="4770720" y="4561087"/>
            <a:ext cx="3732480" cy="2220713"/>
            <a:chOff x="4770720" y="3941695"/>
            <a:chExt cx="3732480" cy="2220713"/>
          </a:xfrm>
        </p:grpSpPr>
        <p:sp>
          <p:nvSpPr>
            <p:cNvPr id="27655" name="Text Box 8"/>
            <p:cNvSpPr txBox="1">
              <a:spLocks noChangeArrowheads="1"/>
            </p:cNvSpPr>
            <p:nvPr/>
          </p:nvSpPr>
          <p:spPr bwMode="auto">
            <a:xfrm>
              <a:off x="5392800" y="5848455"/>
              <a:ext cx="2488320" cy="313953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lIns="81639" tIns="40820" rIns="81639" bIns="40820"/>
            <a:lstStyle/>
            <a:p>
              <a:pPr algn="ctr">
                <a:tabLst>
                  <a:tab pos="0" algn="l"/>
                  <a:tab pos="411846" algn="l"/>
                  <a:tab pos="825133" algn="l"/>
                  <a:tab pos="1238418" algn="l"/>
                  <a:tab pos="1651705" algn="l"/>
                  <a:tab pos="2064990" algn="l"/>
                  <a:tab pos="2478277" algn="l"/>
                  <a:tab pos="2891563" algn="l"/>
                  <a:tab pos="3304849" algn="l"/>
                  <a:tab pos="3718135" algn="l"/>
                  <a:tab pos="4131421" algn="l"/>
                  <a:tab pos="4544707" algn="l"/>
                  <a:tab pos="4957994" algn="l"/>
                  <a:tab pos="5371279" algn="l"/>
                  <a:tab pos="5784566" algn="l"/>
                  <a:tab pos="6197851" algn="l"/>
                  <a:tab pos="6611138" algn="l"/>
                  <a:tab pos="7024424" algn="l"/>
                  <a:tab pos="7437710" algn="l"/>
                  <a:tab pos="7850996" algn="l"/>
                  <a:tab pos="8264282" algn="l"/>
                </a:tabLst>
              </a:pPr>
              <a:r>
                <a:rPr lang="en-US" dirty="0">
                  <a:solidFill>
                    <a:srgbClr val="000000"/>
                  </a:solidFill>
                </a:rPr>
                <a:t>T = 9</a:t>
              </a:r>
            </a:p>
          </p:txBody>
        </p:sp>
        <p:pic>
          <p:nvPicPr>
            <p:cNvPr id="27659" name="Picture 12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4770720" y="3941695"/>
              <a:ext cx="3732480" cy="1975887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</p:pic>
      </p:grpSp>
      <p:sp>
        <p:nvSpPr>
          <p:cNvPr id="20" name="Title 19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Citation Graph: Shortest Distance to a Leaf Node</a:t>
            </a:r>
            <a:endParaRPr lang="en-US" dirty="0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4107A-C701-4515-AE8D-A937584A488B}" type="datetime1">
              <a:rPr lang="en-US" smtClean="0"/>
              <a:pPr/>
              <a:t>6/2/2009</a:t>
            </a:fld>
            <a:endParaRPr lang="en-US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1E5CA-7085-4B4A-B94A-04E4F0AFC3CA}" type="slidenum">
              <a:rPr lang="en-US" smtClean="0"/>
              <a:pPr/>
              <a:t>38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Proposed Method</a:t>
            </a:r>
          </a:p>
          <a:p>
            <a:pPr lvl="1"/>
            <a:r>
              <a:rPr lang="en-US" dirty="0" smtClean="0"/>
              <a:t>Shown several weighting metrics</a:t>
            </a:r>
          </a:p>
          <a:p>
            <a:pPr lvl="1"/>
            <a:r>
              <a:rPr lang="en-US" dirty="0" smtClean="0"/>
              <a:t>Evaluated performance</a:t>
            </a:r>
          </a:p>
          <a:p>
            <a:pPr lvl="1"/>
            <a:r>
              <a:rPr lang="en-US" dirty="0" smtClean="0"/>
              <a:t>Applied metrics to several graphs</a:t>
            </a:r>
          </a:p>
          <a:p>
            <a:r>
              <a:rPr lang="en-US" dirty="0" smtClean="0"/>
              <a:t>Future Work</a:t>
            </a:r>
          </a:p>
          <a:p>
            <a:pPr lvl="1"/>
            <a:r>
              <a:rPr lang="en-US" dirty="0" smtClean="0"/>
              <a:t>Define further metrics</a:t>
            </a:r>
          </a:p>
          <a:p>
            <a:pPr lvl="1"/>
            <a:r>
              <a:rPr lang="en-US" dirty="0" smtClean="0"/>
              <a:t>Consider more graph types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70D14-4037-4AF7-A9DB-9F84FF427354}" type="datetime1">
              <a:rPr lang="en-US" smtClean="0"/>
              <a:pPr/>
              <a:t>6/2/2009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1E5CA-7085-4B4A-B94A-04E4F0AFC3CA}" type="slidenum">
              <a:rPr lang="en-US" smtClean="0"/>
              <a:pPr/>
              <a:t>39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Algorithms for Mobile Ad Hoc Network Visualization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Chapter 1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2A9B9-1715-4E4C-BABF-547751DB2C24}" type="datetime1">
              <a:rPr lang="en-US" smtClean="0"/>
              <a:pPr/>
              <a:t>6/2/2009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1E5CA-7085-4B4A-B94A-04E4F0AFC3CA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GPU Based Algorithms for Spectrum Sensing in Cognitive Radio Networks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Chapter 3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D06665-1E64-4C34-BE78-2695E6E45D4E}" type="datetime1">
              <a:rPr lang="en-US" smtClean="0"/>
              <a:pPr/>
              <a:t>6/2/2009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1E5CA-7085-4B4A-B94A-04E4F0AFC3CA}" type="slidenum">
              <a:rPr lang="en-US" smtClean="0"/>
              <a:pPr/>
              <a:t>40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Cognitive Networking &amp;</a:t>
            </a:r>
            <a:br>
              <a:rPr lang="en-US" dirty="0" smtClean="0"/>
            </a:br>
            <a:r>
              <a:rPr lang="en-US" dirty="0" smtClean="0"/>
              <a:t>Spectrum Sensing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Spectrum sensing computational expensive</a:t>
            </a:r>
          </a:p>
          <a:p>
            <a:r>
              <a:rPr lang="en-US" dirty="0" smtClean="0"/>
              <a:t>Performance improvement needed</a:t>
            </a:r>
          </a:p>
          <a:p>
            <a:pPr lvl="1"/>
            <a:r>
              <a:rPr lang="en-US" dirty="0" smtClean="0"/>
              <a:t>Real world needs real time processing</a:t>
            </a:r>
          </a:p>
          <a:p>
            <a:r>
              <a:rPr lang="en-US" dirty="0" smtClean="0"/>
              <a:t>Potential improvements</a:t>
            </a:r>
          </a:p>
          <a:p>
            <a:pPr lvl="1"/>
            <a:r>
              <a:rPr lang="en-US" dirty="0" smtClean="0"/>
              <a:t>Distributed/collaborative algorithms</a:t>
            </a:r>
          </a:p>
          <a:p>
            <a:pPr lvl="1"/>
            <a:r>
              <a:rPr lang="en-US" dirty="0" smtClean="0"/>
              <a:t>New more efficient algorithms</a:t>
            </a:r>
          </a:p>
          <a:p>
            <a:pPr lvl="1"/>
            <a:r>
              <a:rPr lang="en-US" dirty="0" smtClean="0"/>
              <a:t>Advanced computing architectures</a:t>
            </a:r>
          </a:p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0A0662-2D9F-4F2E-B346-38953E22493B}" type="datetime1">
              <a:rPr lang="en-US" smtClean="0"/>
              <a:pPr/>
              <a:t>6/2/2009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96C1E5CA-7085-4B4A-B94A-04E4F0AFC3CA}" type="slidenum">
              <a:rPr lang="en-US" smtClean="0"/>
              <a:pPr/>
              <a:t>41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use the GPU?</a:t>
            </a:r>
            <a:endParaRPr lang="en-US" dirty="0"/>
          </a:p>
        </p:txBody>
      </p:sp>
      <p:pic>
        <p:nvPicPr>
          <p:cNvPr id="6" name="Content Placeholder 5" descr="cpu_vs_gpu_arch.eps"/>
          <p:cNvPicPr>
            <a:picLocks noGrp="1" noChangeAspect="1"/>
          </p:cNvPicPr>
          <p:nvPr>
            <p:ph sz="half" idx="1"/>
          </p:nvPr>
        </p:nvPicPr>
        <p:blipFill>
          <a:blip r:embed="rId2" cstate="print"/>
          <a:stretch>
            <a:fillRect/>
          </a:stretch>
        </p:blipFill>
        <p:spPr>
          <a:xfrm rot="5400000">
            <a:off x="1815423" y="1232577"/>
            <a:ext cx="1657117" cy="4525962"/>
          </a:xfrm>
        </p:spPr>
      </p:pic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>
          <a:xfrm>
            <a:off x="5029200" y="1481328"/>
            <a:ext cx="3657600" cy="4525963"/>
          </a:xfrm>
        </p:spPr>
        <p:txBody>
          <a:bodyPr/>
          <a:lstStyle/>
          <a:p>
            <a:r>
              <a:rPr lang="en-US" dirty="0" smtClean="0"/>
              <a:t>GPU Architecture built for data parallelism</a:t>
            </a:r>
          </a:p>
          <a:p>
            <a:pPr lvl="1"/>
            <a:r>
              <a:rPr lang="en-US" dirty="0" smtClean="0"/>
              <a:t>Thousands of threads</a:t>
            </a:r>
          </a:p>
          <a:p>
            <a:pPr lvl="1"/>
            <a:r>
              <a:rPr lang="en-US" dirty="0" smtClean="0"/>
              <a:t>Fast complex computation</a:t>
            </a:r>
          </a:p>
          <a:p>
            <a:pPr lvl="1"/>
            <a:r>
              <a:rPr lang="en-US" dirty="0" smtClean="0"/>
              <a:t>High precision supported</a:t>
            </a:r>
          </a:p>
          <a:p>
            <a:endParaRPr lang="en-US" dirty="0" smtClean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7378F-F9D9-4BF5-A8F9-C9E2739270D1}" type="datetime1">
              <a:rPr lang="en-US" smtClean="0"/>
              <a:pPr/>
              <a:t>6/2/2009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96C1E5CA-7085-4B4A-B94A-04E4F0AFC3CA}" type="slidenum">
              <a:rPr lang="en-US" smtClean="0"/>
              <a:pPr/>
              <a:t>42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use the GPU?</a:t>
            </a:r>
            <a:endParaRPr lang="en-US" dirty="0"/>
          </a:p>
        </p:txBody>
      </p:sp>
      <p:pic>
        <p:nvPicPr>
          <p:cNvPr id="6" name="Content Placeholder 5" descr="cpu_vs_gpu_gflops.eps"/>
          <p:cNvPicPr>
            <a:picLocks noGrp="1" noChangeAspect="1"/>
          </p:cNvPicPr>
          <p:nvPr>
            <p:ph sz="half" idx="1"/>
          </p:nvPr>
        </p:nvPicPr>
        <p:blipFill>
          <a:blip r:embed="rId2" cstate="print"/>
          <a:stretch>
            <a:fillRect/>
          </a:stretch>
        </p:blipFill>
        <p:spPr>
          <a:xfrm>
            <a:off x="457200" y="3065678"/>
            <a:ext cx="4038600" cy="2893581"/>
          </a:xfrm>
        </p:spPr>
      </p:pic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GPU Architecture built for data parallelism</a:t>
            </a:r>
          </a:p>
          <a:p>
            <a:pPr lvl="1"/>
            <a:r>
              <a:rPr lang="en-US" dirty="0" smtClean="0"/>
              <a:t>Thousands of threads</a:t>
            </a:r>
          </a:p>
          <a:p>
            <a:pPr lvl="1"/>
            <a:r>
              <a:rPr lang="en-US" dirty="0" smtClean="0"/>
              <a:t>Fast complex computation</a:t>
            </a:r>
          </a:p>
          <a:p>
            <a:pPr lvl="1"/>
            <a:r>
              <a:rPr lang="en-US" dirty="0" smtClean="0"/>
              <a:t>High precision supported</a:t>
            </a:r>
          </a:p>
          <a:p>
            <a:r>
              <a:rPr lang="en-US" dirty="0" smtClean="0"/>
              <a:t>High speed computation</a:t>
            </a:r>
          </a:p>
          <a:p>
            <a:r>
              <a:rPr lang="en-US" dirty="0" smtClean="0"/>
              <a:t>Availability &amp; cost effectiveness</a:t>
            </a:r>
          </a:p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C552B-FC49-4354-879E-0DD5CD26C412}" type="datetime1">
              <a:rPr lang="en-US" smtClean="0"/>
              <a:pPr/>
              <a:t>6/2/2009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96C1E5CA-7085-4B4A-B94A-04E4F0AFC3CA}" type="slidenum">
              <a:rPr lang="en-US" smtClean="0"/>
              <a:pPr/>
              <a:t>43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Application to Cognitive Networking</a:t>
            </a:r>
            <a:endParaRPr lang="en-US" dirty="0"/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idx="1"/>
          </p:nvPr>
        </p:nvGraphicFramePr>
        <p:xfrm>
          <a:off x="457200" y="2249488"/>
          <a:ext cx="8229600" cy="43243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4F58B-74F9-4791-A4D9-F41424648C2A}" type="datetime1">
              <a:rPr lang="en-US" smtClean="0"/>
              <a:pPr/>
              <a:t>6/2/2009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1E5CA-7085-4B4A-B94A-04E4F0AFC3CA}" type="slidenum">
              <a:rPr lang="en-US" smtClean="0"/>
              <a:pPr/>
              <a:t>44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Energy Detection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Detects weak, deterministic signals in AWG noise</a:t>
            </a:r>
          </a:p>
          <a:p>
            <a:r>
              <a:rPr lang="en-US" dirty="0" smtClean="0"/>
              <a:t>Energy detectors required to be suboptimal</a:t>
            </a:r>
          </a:p>
          <a:p>
            <a:pPr lvl="1"/>
            <a:r>
              <a:rPr lang="en-US" dirty="0" smtClean="0"/>
              <a:t>Optimal detectors require matched filters</a:t>
            </a:r>
          </a:p>
          <a:p>
            <a:pPr lvl="1"/>
            <a:r>
              <a:rPr lang="en-US" dirty="0" smtClean="0"/>
              <a:t>Requires </a:t>
            </a:r>
            <a:r>
              <a:rPr lang="en-US" i="1" dirty="0" smtClean="0"/>
              <a:t>a priori</a:t>
            </a:r>
            <a:r>
              <a:rPr lang="en-US" dirty="0" smtClean="0"/>
              <a:t> knowledge of data</a:t>
            </a:r>
          </a:p>
          <a:p>
            <a:r>
              <a:rPr lang="en-US" dirty="0" smtClean="0"/>
              <a:t>Suboptimal detectors include</a:t>
            </a:r>
          </a:p>
          <a:p>
            <a:pPr lvl="1"/>
            <a:r>
              <a:rPr lang="en-US" dirty="0" smtClean="0"/>
              <a:t>Low-pass filter and square law detector</a:t>
            </a:r>
          </a:p>
          <a:p>
            <a:pPr lvl="1"/>
            <a:r>
              <a:rPr lang="en-US" dirty="0" err="1" smtClean="0"/>
              <a:t>Periodogram</a:t>
            </a:r>
            <a:r>
              <a:rPr lang="en-US" dirty="0" smtClean="0"/>
              <a:t> based </a:t>
            </a:r>
            <a:r>
              <a:rPr lang="en-US" dirty="0" smtClean="0"/>
              <a:t>detector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4F58B-74F9-4791-A4D9-F41424648C2A}" type="datetime1">
              <a:rPr lang="en-US" smtClean="0"/>
              <a:pPr/>
              <a:t>6/2/2009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1E5CA-7085-4B4A-B94A-04E4F0AFC3CA}" type="slidenum">
              <a:rPr lang="en-US" smtClean="0"/>
              <a:pPr/>
              <a:t>45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Energy Detection</a:t>
            </a:r>
            <a:br>
              <a:rPr lang="en-US" dirty="0" smtClean="0"/>
            </a:br>
            <a:r>
              <a:rPr lang="en-US" dirty="0" err="1" smtClean="0"/>
              <a:t>Periodogram</a:t>
            </a:r>
            <a:r>
              <a:rPr lang="en-US" dirty="0" smtClean="0"/>
              <a:t> Based Detection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4F58B-74F9-4791-A4D9-F41424648C2A}" type="datetime1">
              <a:rPr lang="en-US" smtClean="0"/>
              <a:pPr/>
              <a:t>6/2/2009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1E5CA-7085-4B4A-B94A-04E4F0AFC3CA}" type="slidenum">
              <a:rPr lang="en-US" smtClean="0"/>
              <a:pPr/>
              <a:t>46</a:t>
            </a:fld>
            <a:endParaRPr lang="en-US"/>
          </a:p>
        </p:txBody>
      </p:sp>
      <p:sp>
        <p:nvSpPr>
          <p:cNvPr id="18" name="Content Placeholder 17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Welch method of averaged </a:t>
            </a:r>
            <a:r>
              <a:rPr lang="en-US" dirty="0" err="1" smtClean="0"/>
              <a:t>periodograms</a:t>
            </a:r>
            <a:endParaRPr lang="en-US" dirty="0" smtClean="0"/>
          </a:p>
          <a:p>
            <a:pPr lvl="1"/>
            <a:r>
              <a:rPr lang="en-US" dirty="0" smtClean="0"/>
              <a:t>Creates M segments with D overlap</a:t>
            </a:r>
          </a:p>
          <a:p>
            <a:pPr lvl="1"/>
            <a:r>
              <a:rPr lang="en-US" dirty="0" smtClean="0"/>
              <a:t>Hamming window applied to each segment</a:t>
            </a:r>
          </a:p>
          <a:p>
            <a:pPr lvl="1"/>
            <a:r>
              <a:rPr lang="en-US" dirty="0" err="1" smtClean="0"/>
              <a:t>Periodogram</a:t>
            </a:r>
            <a:r>
              <a:rPr lang="en-US" dirty="0" smtClean="0"/>
              <a:t> of each segment is computed</a:t>
            </a:r>
          </a:p>
          <a:p>
            <a:pPr lvl="1"/>
            <a:r>
              <a:rPr lang="en-US" dirty="0" smtClean="0"/>
              <a:t>All segments are averaged </a:t>
            </a:r>
            <a:r>
              <a:rPr lang="en-US" dirty="0" smtClean="0"/>
              <a:t>together</a:t>
            </a:r>
          </a:p>
          <a:p>
            <a:r>
              <a:rPr lang="en-US" dirty="0" smtClean="0"/>
              <a:t>Estimates the PSD function</a:t>
            </a:r>
            <a:endParaRPr lang="en-US" dirty="0" smtClean="0"/>
          </a:p>
          <a:p>
            <a:r>
              <a:rPr lang="en-US" dirty="0" smtClean="0"/>
              <a:t>Con: Reduces the resolution of the resulting </a:t>
            </a:r>
            <a:r>
              <a:rPr lang="en-US" dirty="0" smtClean="0"/>
              <a:t>signal down to size M</a:t>
            </a:r>
            <a:endParaRPr lang="en-US" dirty="0"/>
          </a:p>
        </p:txBody>
      </p:sp>
      <p:pic>
        <p:nvPicPr>
          <p:cNvPr id="20" name="Content Placeholder 19" descr="energy_detector_b.eps"/>
          <p:cNvPicPr>
            <a:picLocks noGrp="1" noChangeAspect="1"/>
          </p:cNvPicPr>
          <p:nvPr>
            <p:ph sz="half" idx="2"/>
          </p:nvPr>
        </p:nvPicPr>
        <p:blipFill>
          <a:blip r:embed="rId2" cstate="print"/>
          <a:stretch>
            <a:fillRect/>
          </a:stretch>
        </p:blipFill>
        <p:spPr>
          <a:xfrm>
            <a:off x="4648200" y="3810000"/>
            <a:ext cx="4038600" cy="800255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Cyclostationary</a:t>
            </a:r>
            <a:r>
              <a:rPr lang="en-US" dirty="0" smtClean="0"/>
              <a:t> Spectral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Detects low SNR modulated signals</a:t>
            </a:r>
            <a:endParaRPr lang="en-US" dirty="0" smtClean="0"/>
          </a:p>
          <a:p>
            <a:r>
              <a:rPr lang="en-US" dirty="0" smtClean="0"/>
              <a:t>Distinguishes </a:t>
            </a:r>
            <a:r>
              <a:rPr lang="en-US" dirty="0" smtClean="0"/>
              <a:t>between</a:t>
            </a:r>
          </a:p>
          <a:p>
            <a:pPr lvl="1"/>
            <a:r>
              <a:rPr lang="en-US" dirty="0" smtClean="0"/>
              <a:t>Modulated signals</a:t>
            </a:r>
          </a:p>
          <a:p>
            <a:pPr lvl="1"/>
            <a:r>
              <a:rPr lang="en-US" dirty="0" smtClean="0"/>
              <a:t>Interference</a:t>
            </a:r>
          </a:p>
          <a:p>
            <a:pPr lvl="1"/>
            <a:r>
              <a:rPr lang="en-US" dirty="0" smtClean="0"/>
              <a:t>Noise</a:t>
            </a:r>
          </a:p>
          <a:p>
            <a:r>
              <a:rPr lang="en-US" dirty="0" smtClean="0"/>
              <a:t>Estimates correlation between spectral components of the signal.</a:t>
            </a:r>
          </a:p>
          <a:p>
            <a:r>
              <a:rPr lang="en-US" dirty="0" smtClean="0"/>
              <a:t>Described by </a:t>
            </a:r>
            <a:r>
              <a:rPr lang="en-US" dirty="0" smtClean="0"/>
              <a:t>the SCD function</a:t>
            </a:r>
            <a:r>
              <a:rPr lang="en-US" dirty="0" smtClean="0"/>
              <a:t>.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4F58B-74F9-4791-A4D9-F41424648C2A}" type="datetime1">
              <a:rPr lang="en-US" smtClean="0"/>
              <a:pPr/>
              <a:t>6/2/2009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1E5CA-7085-4B4A-B94A-04E4F0AFC3CA}" type="slidenum">
              <a:rPr lang="en-US" smtClean="0"/>
              <a:pPr/>
              <a:t>47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FFT Accumulation Method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249424"/>
            <a:ext cx="4191000" cy="4525963"/>
          </a:xfrm>
        </p:spPr>
        <p:txBody>
          <a:bodyPr/>
          <a:lstStyle/>
          <a:p>
            <a:r>
              <a:rPr lang="en-US" dirty="0" smtClean="0"/>
              <a:t>3 Steps to the algorithm</a:t>
            </a:r>
          </a:p>
          <a:p>
            <a:pPr lvl="1"/>
            <a:r>
              <a:rPr lang="en-US" dirty="0" smtClean="0"/>
              <a:t>Compute Complex Demodulates (Eq 2)</a:t>
            </a:r>
          </a:p>
          <a:p>
            <a:pPr lvl="1"/>
            <a:r>
              <a:rPr lang="en-US" dirty="0" smtClean="0"/>
              <a:t>Compute Product sequences (Eq 1)</a:t>
            </a:r>
          </a:p>
          <a:p>
            <a:pPr lvl="1"/>
            <a:r>
              <a:rPr lang="en-US" dirty="0" smtClean="0"/>
              <a:t>Reorder data into 	             cycle frequency vs. </a:t>
            </a:r>
            <a:r>
              <a:rPr lang="en-US" dirty="0" smtClean="0"/>
              <a:t>frequency</a:t>
            </a:r>
          </a:p>
          <a:p>
            <a:r>
              <a:rPr lang="en-US" dirty="0" smtClean="0"/>
              <a:t>Estimates the SCD function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181B4-2592-4B9F-A775-0FBBB6224705}" type="datetime1">
              <a:rPr lang="en-US" smtClean="0"/>
              <a:pPr/>
              <a:t>6/2/2009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1E5CA-7085-4B4A-B94A-04E4F0AFC3CA}" type="slidenum">
              <a:rPr lang="en-US" smtClean="0"/>
              <a:pPr/>
              <a:t>48</a:t>
            </a:fld>
            <a:endParaRPr lang="en-US"/>
          </a:p>
        </p:txBody>
      </p:sp>
      <p:sp>
        <p:nvSpPr>
          <p:cNvPr id="102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28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193244" y="4495800"/>
            <a:ext cx="3191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(Eq 2) Complex Demodulates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650901" y="2514600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(Eq 1) SCD Function</a:t>
            </a:r>
            <a:endParaRPr lang="en-US" dirty="0"/>
          </a:p>
        </p:txBody>
      </p:sp>
      <p:graphicFrame>
        <p:nvGraphicFramePr>
          <p:cNvPr id="7169" name="Object 1"/>
          <p:cNvGraphicFramePr>
            <a:graphicFrameLocks noChangeAspect="1"/>
          </p:cNvGraphicFramePr>
          <p:nvPr/>
        </p:nvGraphicFramePr>
        <p:xfrm>
          <a:off x="2209800" y="5029201"/>
          <a:ext cx="9158787" cy="914400"/>
        </p:xfrm>
        <a:graphic>
          <a:graphicData uri="http://schemas.openxmlformats.org/presentationml/2006/ole">
            <p:oleObj spid="_x0000_s7169" name="Document" r:id="rId3" imgW="5940848" imgH="647126" progId="Word.Document.12">
              <p:embed/>
            </p:oleObj>
          </a:graphicData>
        </a:graphic>
      </p:graphicFrame>
      <p:graphicFrame>
        <p:nvGraphicFramePr>
          <p:cNvPr id="7170" name="Object 2"/>
          <p:cNvGraphicFramePr>
            <a:graphicFrameLocks noChangeAspect="1"/>
          </p:cNvGraphicFramePr>
          <p:nvPr/>
        </p:nvGraphicFramePr>
        <p:xfrm>
          <a:off x="2603636" y="3048000"/>
          <a:ext cx="8371114" cy="932310"/>
        </p:xfrm>
        <a:graphic>
          <a:graphicData uri="http://schemas.openxmlformats.org/presentationml/2006/ole">
            <p:oleObj spid="_x0000_s7170" name="Document" r:id="rId4" imgW="5940848" imgH="623693" progId="Word.Document.12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Algorithm Implementations:</a:t>
            </a:r>
            <a:br>
              <a:rPr lang="en-US" dirty="0" smtClean="0"/>
            </a:br>
            <a:r>
              <a:rPr lang="en-US" dirty="0" smtClean="0"/>
              <a:t>CPU </a:t>
            </a:r>
            <a:r>
              <a:rPr lang="en-US" dirty="0" err="1" smtClean="0"/>
              <a:t>vs</a:t>
            </a:r>
            <a:r>
              <a:rPr lang="en-US" dirty="0" smtClean="0"/>
              <a:t> GPU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Algorithms first developed in </a:t>
            </a:r>
            <a:r>
              <a:rPr lang="en-US" dirty="0" err="1" smtClean="0"/>
              <a:t>Matlab</a:t>
            </a:r>
            <a:r>
              <a:rPr lang="en-US" dirty="0" smtClean="0"/>
              <a:t> R2008a</a:t>
            </a:r>
          </a:p>
          <a:p>
            <a:pPr lvl="1"/>
            <a:r>
              <a:rPr lang="en-US" dirty="0" smtClean="0"/>
              <a:t>Efficient tool for complex calculations</a:t>
            </a:r>
          </a:p>
          <a:p>
            <a:pPr lvl="1"/>
            <a:r>
              <a:rPr lang="en-US" dirty="0" err="1" smtClean="0"/>
              <a:t>Matlab</a:t>
            </a:r>
            <a:r>
              <a:rPr lang="en-US" dirty="0" smtClean="0"/>
              <a:t> based multi-threading</a:t>
            </a:r>
          </a:p>
          <a:p>
            <a:r>
              <a:rPr lang="en-US" dirty="0" err="1" smtClean="0"/>
              <a:t>NVidia</a:t>
            </a:r>
            <a:r>
              <a:rPr lang="en-US" dirty="0" smtClean="0"/>
              <a:t> CUDA used for GPU</a:t>
            </a:r>
          </a:p>
          <a:p>
            <a:pPr lvl="1"/>
            <a:r>
              <a:rPr lang="en-US" dirty="0" smtClean="0"/>
              <a:t>Well defined GPU platform</a:t>
            </a:r>
            <a:endParaRPr lang="en-US" dirty="0" smtClean="0"/>
          </a:p>
          <a:p>
            <a:pPr lvl="1"/>
            <a:r>
              <a:rPr lang="en-US" dirty="0" smtClean="0"/>
              <a:t>Exposed to software developers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4F58B-74F9-4791-A4D9-F41424648C2A}" type="datetime1">
              <a:rPr lang="en-US" smtClean="0"/>
              <a:pPr/>
              <a:t>6/3/2009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1E5CA-7085-4B4A-B94A-04E4F0AFC3CA}" type="slidenum">
              <a:rPr lang="en-US" smtClean="0"/>
              <a:pPr/>
              <a:t>49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Mobile Ad Hoc Networks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Simulation is complex</a:t>
            </a:r>
          </a:p>
          <a:p>
            <a:r>
              <a:rPr lang="en-US" dirty="0" smtClean="0"/>
              <a:t>Visualization improves understanding</a:t>
            </a:r>
          </a:p>
          <a:p>
            <a:r>
              <a:rPr lang="en-US" dirty="0" smtClean="0"/>
              <a:t>Limited work visualizing MANET’s</a:t>
            </a:r>
          </a:p>
          <a:p>
            <a:r>
              <a:rPr lang="en-US" dirty="0" smtClean="0"/>
              <a:t>Inclusion of terrain adds a level of realism</a:t>
            </a:r>
          </a:p>
          <a:p>
            <a:r>
              <a:rPr lang="en-US" dirty="0" smtClean="0"/>
              <a:t>No work done visualizing terrain with MANET’s</a:t>
            </a:r>
          </a:p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5AD97-D583-4811-BC31-65B707A573AD}" type="datetime1">
              <a:rPr lang="en-US" smtClean="0"/>
              <a:pPr/>
              <a:t>6/2/2009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96C1E5CA-7085-4B4A-B94A-04E4F0AFC3CA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Energy Detection Results</a:t>
            </a:r>
            <a:endParaRPr lang="en-US" dirty="0"/>
          </a:p>
        </p:txBody>
      </p:sp>
      <p:graphicFrame>
        <p:nvGraphicFramePr>
          <p:cNvPr id="10" name="Content Placeholder 9"/>
          <p:cNvGraphicFramePr>
            <a:graphicFrameLocks noGrp="1"/>
          </p:cNvGraphicFramePr>
          <p:nvPr>
            <p:ph sz="half" idx="2"/>
          </p:nvPr>
        </p:nvGraphicFramePr>
        <p:xfrm>
          <a:off x="609600" y="4495799"/>
          <a:ext cx="7848600" cy="185420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569720"/>
                <a:gridCol w="1569720"/>
                <a:gridCol w="1569720"/>
                <a:gridCol w="1569720"/>
                <a:gridCol w="1569720"/>
              </a:tblGrid>
              <a:tr h="370840">
                <a:tc gridSpan="5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CUDA Timings (</a:t>
                      </a:r>
                      <a:r>
                        <a:rPr lang="en-US" dirty="0" err="1" smtClean="0"/>
                        <a:t>msec</a:t>
                      </a:r>
                      <a:r>
                        <a:rPr lang="en-US" dirty="0" smtClean="0"/>
                        <a:t>)</a:t>
                      </a:r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M</a:t>
                      </a:r>
                      <a:endParaRPr lang="en-US" b="1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512</a:t>
                      </a:r>
                      <a:endParaRPr lang="en-US" b="1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1024</a:t>
                      </a:r>
                      <a:endParaRPr lang="en-US" b="1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2048</a:t>
                      </a:r>
                      <a:endParaRPr lang="en-US" b="1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4096</a:t>
                      </a:r>
                      <a:endParaRPr lang="en-US" b="1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25% Overlap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1.49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1.494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1.543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1.69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50% Overlap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1.465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1.459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1.527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1.693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75% Overlap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1.457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1.462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1.555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1.72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181B4-2592-4B9F-A775-0FBBB6224705}" type="datetime1">
              <a:rPr lang="en-US" smtClean="0"/>
              <a:pPr/>
              <a:t>6/2/2009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1E5CA-7085-4B4A-B94A-04E4F0AFC3CA}" type="slidenum">
              <a:rPr lang="en-US" smtClean="0"/>
              <a:pPr/>
              <a:t>50</a:t>
            </a:fld>
            <a:endParaRPr lang="en-US"/>
          </a:p>
        </p:txBody>
      </p:sp>
      <p:graphicFrame>
        <p:nvGraphicFramePr>
          <p:cNvPr id="9" name="Content Placeholder 8"/>
          <p:cNvGraphicFramePr>
            <a:graphicFrameLocks noGrp="1"/>
          </p:cNvGraphicFramePr>
          <p:nvPr>
            <p:ph sz="half" idx="1"/>
          </p:nvPr>
        </p:nvGraphicFramePr>
        <p:xfrm>
          <a:off x="609600" y="2209800"/>
          <a:ext cx="7848600" cy="1944402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569720"/>
                <a:gridCol w="1569720"/>
                <a:gridCol w="1569720"/>
                <a:gridCol w="1569720"/>
                <a:gridCol w="1569720"/>
              </a:tblGrid>
              <a:tr h="307959">
                <a:tc gridSpan="5"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Matlab</a:t>
                      </a:r>
                      <a:r>
                        <a:rPr lang="en-US" dirty="0" smtClean="0"/>
                        <a:t> Timings (</a:t>
                      </a:r>
                      <a:r>
                        <a:rPr lang="en-US" dirty="0" err="1" smtClean="0"/>
                        <a:t>msec</a:t>
                      </a:r>
                      <a:r>
                        <a:rPr lang="en-US" dirty="0" smtClean="0"/>
                        <a:t>)</a:t>
                      </a:r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07959">
                <a:tc>
                  <a:txBody>
                    <a:bodyPr/>
                    <a:lstStyle/>
                    <a:p>
                      <a:r>
                        <a:rPr lang="en-US" b="1" dirty="0" smtClean="0"/>
                        <a:t>M</a:t>
                      </a:r>
                      <a:endParaRPr lang="en-US" b="1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512</a:t>
                      </a:r>
                      <a:endParaRPr lang="en-US" b="1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1024</a:t>
                      </a:r>
                      <a:endParaRPr lang="en-US" b="1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2048</a:t>
                      </a:r>
                      <a:endParaRPr lang="en-US" b="1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4096</a:t>
                      </a:r>
                      <a:endParaRPr lang="en-US" b="1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404294">
                <a:tc>
                  <a:txBody>
                    <a:bodyPr/>
                    <a:lstStyle/>
                    <a:p>
                      <a:r>
                        <a:rPr lang="en-US" dirty="0" smtClean="0"/>
                        <a:t>25% Overlap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15.987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10.196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11.523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8.656</a:t>
                      </a:r>
                      <a:endParaRPr lang="en-US" dirty="0"/>
                    </a:p>
                  </a:txBody>
                  <a:tcPr/>
                </a:tc>
              </a:tr>
              <a:tr h="404294">
                <a:tc>
                  <a:txBody>
                    <a:bodyPr/>
                    <a:lstStyle/>
                    <a:p>
                      <a:r>
                        <a:rPr lang="en-US" dirty="0" smtClean="0"/>
                        <a:t>50% Overlap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22.818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14.17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26.37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10.817</a:t>
                      </a:r>
                      <a:endParaRPr lang="en-US" dirty="0"/>
                    </a:p>
                  </a:txBody>
                  <a:tcPr/>
                </a:tc>
              </a:tr>
              <a:tr h="404294">
                <a:tc>
                  <a:txBody>
                    <a:bodyPr/>
                    <a:lstStyle/>
                    <a:p>
                      <a:r>
                        <a:rPr lang="en-US" dirty="0" smtClean="0"/>
                        <a:t>75% Overlap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42.717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25.284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26.428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17.409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FFT Accumulation Method Results</a:t>
            </a:r>
            <a:endParaRPr lang="en-US" dirty="0"/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idx="1"/>
          </p:nvPr>
        </p:nvGraphicFramePr>
        <p:xfrm>
          <a:off x="457200" y="2249488"/>
          <a:ext cx="8229600" cy="3708400"/>
        </p:xfrm>
        <a:graphic>
          <a:graphicData uri="http://schemas.openxmlformats.org/drawingml/2006/table">
            <a:tbl>
              <a:tblPr firstRow="1" lastRow="1">
                <a:tableStyleId>{5C22544A-7EE6-4342-B048-85BDC9FD1C3A}</a:tableStyleId>
              </a:tblPr>
              <a:tblGrid>
                <a:gridCol w="1752600"/>
                <a:gridCol w="1676400"/>
                <a:gridCol w="1600200"/>
                <a:gridCol w="1676400"/>
                <a:gridCol w="1524000"/>
              </a:tblGrid>
              <a:tr h="370840">
                <a:tc gridSpan="5"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Matlab</a:t>
                      </a:r>
                      <a:r>
                        <a:rPr lang="en-US" dirty="0" smtClean="0"/>
                        <a:t> Timings (</a:t>
                      </a:r>
                      <a:r>
                        <a:rPr lang="en-US" dirty="0" err="1" smtClean="0"/>
                        <a:t>msec</a:t>
                      </a:r>
                      <a:r>
                        <a:rPr lang="en-US" dirty="0" smtClean="0"/>
                        <a:t>)</a:t>
                      </a:r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1024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2048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4096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8192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Channelize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0.253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1.312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1.366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1.133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Window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1.042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1.577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4.433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13.533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Np</a:t>
                      </a:r>
                      <a:r>
                        <a:rPr lang="en-US" dirty="0" smtClean="0"/>
                        <a:t>-point</a:t>
                      </a:r>
                      <a:r>
                        <a:rPr lang="en-US" baseline="0" dirty="0" smtClean="0"/>
                        <a:t> FFTs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0.493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0.903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1.333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2.233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Down Convert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2.370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4.777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10.066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17.4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Product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Seq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9.876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41.413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166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658.5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P-point FFTs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13.848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54.107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222.3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882.566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SCD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41.45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177.039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780.566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3144.133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Total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69.432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280.899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1186.133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4719.567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181B4-2592-4B9F-A775-0FBBB6224705}" type="datetime1">
              <a:rPr lang="en-US" smtClean="0"/>
              <a:pPr/>
              <a:t>6/2/2009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1E5CA-7085-4B4A-B94A-04E4F0AFC3CA}" type="slidenum">
              <a:rPr lang="en-US" smtClean="0"/>
              <a:pPr/>
              <a:t>51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FFT Accumulation Method Results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4F58B-74F9-4791-A4D9-F41424648C2A}" type="datetime1">
              <a:rPr lang="en-US" smtClean="0"/>
              <a:pPr/>
              <a:t>6/2/2009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1E5CA-7085-4B4A-B94A-04E4F0AFC3CA}" type="slidenum">
              <a:rPr lang="en-US" smtClean="0"/>
              <a:pPr/>
              <a:t>52</a:t>
            </a:fld>
            <a:endParaRPr lang="en-US"/>
          </a:p>
        </p:txBody>
      </p:sp>
      <p:graphicFrame>
        <p:nvGraphicFramePr>
          <p:cNvPr id="6" name="Content Placeholder 7"/>
          <p:cNvGraphicFramePr>
            <a:graphicFrameLocks/>
          </p:cNvGraphicFramePr>
          <p:nvPr/>
        </p:nvGraphicFramePr>
        <p:xfrm>
          <a:off x="457200" y="2249488"/>
          <a:ext cx="8229600" cy="4079240"/>
        </p:xfrm>
        <a:graphic>
          <a:graphicData uri="http://schemas.openxmlformats.org/drawingml/2006/table">
            <a:tbl>
              <a:tblPr firstRow="1" lastRow="1">
                <a:tableStyleId>{5C22544A-7EE6-4342-B048-85BDC9FD1C3A}</a:tableStyleId>
              </a:tblPr>
              <a:tblGrid>
                <a:gridCol w="1752600"/>
                <a:gridCol w="1676400"/>
                <a:gridCol w="1600200"/>
                <a:gridCol w="1676400"/>
                <a:gridCol w="1524000"/>
              </a:tblGrid>
              <a:tr h="370840">
                <a:tc gridSpan="5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CUDA Timings (</a:t>
                      </a:r>
                      <a:r>
                        <a:rPr lang="en-US" dirty="0" err="1" smtClean="0"/>
                        <a:t>msec</a:t>
                      </a:r>
                      <a:r>
                        <a:rPr lang="en-US" dirty="0" smtClean="0"/>
                        <a:t>)</a:t>
                      </a:r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1024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2048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4096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8192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Mem</a:t>
                      </a:r>
                      <a:r>
                        <a:rPr lang="en-US" dirty="0" smtClean="0"/>
                        <a:t> Transfer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0.564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0.544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0.537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0.58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Channelize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1.127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0.569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0.765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0.732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Window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0.404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1.238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3.343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Np</a:t>
                      </a:r>
                      <a:r>
                        <a:rPr lang="en-US" dirty="0" smtClean="0"/>
                        <a:t>-point</a:t>
                      </a:r>
                      <a:r>
                        <a:rPr lang="en-US" baseline="0" dirty="0" smtClean="0"/>
                        <a:t> FFTs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0.49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0.284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0.591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0.672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Down Convert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0.671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0.382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0.777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0.841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Product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Seq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1.475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4.067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14.992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56.338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P-point FFTs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1.327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3.537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13.886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52.331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SCD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0.826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1.386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6.19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34.603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Total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6.993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11.179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38.98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149.445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Ported two algorithms to the GPU</a:t>
            </a:r>
          </a:p>
          <a:p>
            <a:pPr lvl="1"/>
            <a:r>
              <a:rPr lang="en-US" dirty="0" err="1" smtClean="0"/>
              <a:t>Periodogram</a:t>
            </a:r>
            <a:r>
              <a:rPr lang="en-US" dirty="0" smtClean="0"/>
              <a:t> based Energy Detector</a:t>
            </a:r>
          </a:p>
          <a:p>
            <a:pPr lvl="1"/>
            <a:r>
              <a:rPr lang="en-US" dirty="0" smtClean="0"/>
              <a:t>FFT Accumulation Method</a:t>
            </a:r>
          </a:p>
          <a:p>
            <a:r>
              <a:rPr lang="en-US" dirty="0" smtClean="0"/>
              <a:t>GPU greatly increases performance</a:t>
            </a:r>
          </a:p>
          <a:p>
            <a:pPr lvl="1"/>
            <a:r>
              <a:rPr lang="en-US" dirty="0" smtClean="0"/>
              <a:t>Up to 30x speed up</a:t>
            </a:r>
          </a:p>
          <a:p>
            <a:pPr lvl="1"/>
            <a:r>
              <a:rPr lang="en-US" dirty="0" smtClean="0"/>
              <a:t>Even with memory transfers</a:t>
            </a:r>
          </a:p>
          <a:p>
            <a:r>
              <a:rPr lang="en-US" dirty="0" smtClean="0"/>
              <a:t>Future Work</a:t>
            </a:r>
          </a:p>
          <a:p>
            <a:pPr lvl="1"/>
            <a:r>
              <a:rPr lang="en-US" dirty="0" smtClean="0"/>
              <a:t>Further optimization of GPU code</a:t>
            </a:r>
          </a:p>
          <a:p>
            <a:pPr lvl="1"/>
            <a:r>
              <a:rPr lang="en-US" dirty="0" smtClean="0"/>
              <a:t>Explore other algorithms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4F58B-74F9-4791-A4D9-F41424648C2A}" type="datetime1">
              <a:rPr lang="en-US" smtClean="0"/>
              <a:pPr/>
              <a:t>6/2/2009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1E5CA-7085-4B4A-B94A-04E4F0AFC3CA}" type="slidenum">
              <a:rPr lang="en-US" smtClean="0"/>
              <a:pPr/>
              <a:t>53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Final 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Presented algorithms for visualization and simulation</a:t>
            </a:r>
          </a:p>
          <a:p>
            <a:pPr lvl="1"/>
            <a:r>
              <a:rPr lang="en-US" dirty="0" smtClean="0"/>
              <a:t>MANET visualization</a:t>
            </a:r>
          </a:p>
          <a:p>
            <a:pPr lvl="1"/>
            <a:r>
              <a:rPr lang="en-US" dirty="0" smtClean="0"/>
              <a:t>Visualizing complex graphs</a:t>
            </a:r>
          </a:p>
          <a:p>
            <a:pPr lvl="1"/>
            <a:r>
              <a:rPr lang="en-US" dirty="0" smtClean="0"/>
              <a:t>GPU based cognitive network simulation</a:t>
            </a:r>
          </a:p>
          <a:p>
            <a:r>
              <a:rPr lang="en-US" dirty="0" smtClean="0"/>
              <a:t>Showed their benefits and applications</a:t>
            </a:r>
          </a:p>
          <a:p>
            <a:r>
              <a:rPr lang="en-US" dirty="0" smtClean="0"/>
              <a:t>Provided ideas for future research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4F58B-74F9-4791-A4D9-F41424648C2A}" type="datetime1">
              <a:rPr lang="en-US" smtClean="0"/>
              <a:pPr/>
              <a:t>6/2/2009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1E5CA-7085-4B4A-B94A-04E4F0AFC3CA}" type="slidenum">
              <a:rPr lang="en-US" smtClean="0"/>
              <a:pPr/>
              <a:t>54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Acknowledgements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Alex </a:t>
            </a:r>
            <a:r>
              <a:rPr lang="en-US" dirty="0" err="1" smtClean="0"/>
              <a:t>Fridman</a:t>
            </a:r>
            <a:r>
              <a:rPr lang="en-US" dirty="0" smtClean="0"/>
              <a:t> of Drexel University’s ECE Department for OMAN research support.</a:t>
            </a:r>
          </a:p>
          <a:p>
            <a:r>
              <a:rPr lang="en-US" dirty="0" smtClean="0"/>
              <a:t>Dr. </a:t>
            </a:r>
            <a:r>
              <a:rPr lang="en-US" dirty="0" err="1" smtClean="0"/>
              <a:t>Chaomei</a:t>
            </a:r>
            <a:r>
              <a:rPr lang="en-US" dirty="0" smtClean="0"/>
              <a:t> Chen of Drexel University’s </a:t>
            </a:r>
            <a:r>
              <a:rPr lang="en-US" dirty="0" err="1" smtClean="0"/>
              <a:t>iSchool</a:t>
            </a:r>
            <a:r>
              <a:rPr lang="en-US" dirty="0" smtClean="0"/>
              <a:t> for providing the citation graph data </a:t>
            </a:r>
            <a:r>
              <a:rPr lang="en-US" smtClean="0"/>
              <a:t>set.</a:t>
            </a:r>
            <a:endParaRPr lang="en-US" dirty="0" smtClean="0"/>
          </a:p>
          <a:p>
            <a:r>
              <a:rPr lang="en-US" dirty="0" smtClean="0"/>
              <a:t>Boris </a:t>
            </a:r>
            <a:r>
              <a:rPr lang="en-US" dirty="0" err="1" smtClean="0"/>
              <a:t>Shishkin</a:t>
            </a:r>
            <a:r>
              <a:rPr lang="en-US" dirty="0" smtClean="0"/>
              <a:t> of Drexel University’s ECE Department for cognitive networking research support.</a:t>
            </a:r>
          </a:p>
          <a:p>
            <a:r>
              <a:rPr lang="en-US" dirty="0" smtClean="0"/>
              <a:t>U.S Army Communications Electronic  Research Development and Engineering Center (CERDEC) under contract # DAAB-07-01-9-L504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4F58B-74F9-4791-A4D9-F41424648C2A}" type="datetime1">
              <a:rPr lang="en-US" smtClean="0"/>
              <a:pPr/>
              <a:t>6/2/2009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1E5CA-7085-4B4A-B94A-04E4F0AFC3CA}" type="slidenum">
              <a:rPr lang="en-US" smtClean="0"/>
              <a:pPr/>
              <a:t>55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4F58B-74F9-4791-A4D9-F41424648C2A}" type="datetime1">
              <a:rPr lang="en-US" smtClean="0"/>
              <a:pPr/>
              <a:t>6/2/2009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1E5CA-7085-4B4A-B94A-04E4F0AFC3CA}" type="slidenum">
              <a:rPr lang="en-US" smtClean="0"/>
              <a:pPr/>
              <a:t>56</a:t>
            </a:fld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Signal Radiation Patterns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Visualization of the physical layer</a:t>
            </a:r>
          </a:p>
          <a:p>
            <a:pPr lvl="1"/>
            <a:r>
              <a:rPr lang="en-US" dirty="0" smtClean="0"/>
              <a:t>Transmitter signal patterns</a:t>
            </a:r>
          </a:p>
          <a:p>
            <a:pPr lvl="1"/>
            <a:r>
              <a:rPr lang="en-US" dirty="0" smtClean="0"/>
              <a:t>Accounts for environment </a:t>
            </a:r>
            <a:r>
              <a:rPr lang="en-US" dirty="0" smtClean="0"/>
              <a:t>variables</a:t>
            </a:r>
          </a:p>
          <a:p>
            <a:r>
              <a:rPr lang="en-US" dirty="0" smtClean="0"/>
              <a:t>Visualize </a:t>
            </a:r>
            <a:r>
              <a:rPr lang="en-US" dirty="0" smtClean="0"/>
              <a:t>effects of channel state</a:t>
            </a:r>
          </a:p>
          <a:p>
            <a:pPr lvl="1"/>
            <a:r>
              <a:rPr lang="en-US" dirty="0" smtClean="0"/>
              <a:t>Known vs. </a:t>
            </a:r>
            <a:r>
              <a:rPr lang="en-US" dirty="0" smtClean="0"/>
              <a:t>unknown</a:t>
            </a:r>
          </a:p>
          <a:p>
            <a:r>
              <a:rPr lang="en-US" dirty="0" smtClean="0"/>
              <a:t>Regions of acceptable SINR</a:t>
            </a:r>
            <a:endParaRPr lang="en-US" dirty="0" smtClean="0"/>
          </a:p>
          <a:p>
            <a:r>
              <a:rPr lang="en-US" dirty="0" smtClean="0"/>
              <a:t>Map </a:t>
            </a:r>
            <a:r>
              <a:rPr lang="en-US" dirty="0" smtClean="0"/>
              <a:t>signal strength </a:t>
            </a:r>
            <a:r>
              <a:rPr lang="en-US" dirty="0" smtClean="0"/>
              <a:t>to HSL </a:t>
            </a:r>
            <a:r>
              <a:rPr lang="en-US" dirty="0" smtClean="0"/>
              <a:t>color </a:t>
            </a:r>
            <a:r>
              <a:rPr lang="en-US" dirty="0" smtClean="0"/>
              <a:t>model</a:t>
            </a:r>
          </a:p>
          <a:p>
            <a:r>
              <a:rPr lang="en-US" dirty="0" smtClean="0"/>
              <a:t>Integrated into OMAN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pic>
        <p:nvPicPr>
          <p:cNvPr id="7" name="Content Placeholder 6" descr="HSL_color_diagram.png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486400" y="2590800"/>
            <a:ext cx="2719912" cy="2893523"/>
          </a:xfr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17F4A-EB00-448F-B10E-0EFFB3A8041B}" type="datetime1">
              <a:rPr lang="en-US" smtClean="0"/>
              <a:pPr/>
              <a:t>6/2/2009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96C1E5CA-7085-4B4A-B94A-04E4F0AFC3CA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Radiation Patterns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Fully known channel state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half" idx="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Highly unstable channel state</a:t>
            </a:r>
            <a:endParaRPr lang="en-US" dirty="0"/>
          </a:p>
        </p:txBody>
      </p:sp>
      <p:pic>
        <p:nvPicPr>
          <p:cNvPr id="12" name="Content Placeholder 11" descr="rad_pat_certain.eps"/>
          <p:cNvPicPr>
            <a:picLocks noGrp="1" noChangeAspect="1"/>
          </p:cNvPicPr>
          <p:nvPr>
            <p:ph sz="quarter" idx="2"/>
          </p:nvPr>
        </p:nvPicPr>
        <p:blipFill>
          <a:blip r:embed="rId2" cstate="print"/>
          <a:stretch>
            <a:fillRect/>
          </a:stretch>
        </p:blipFill>
        <p:spPr>
          <a:xfrm>
            <a:off x="452843" y="2708275"/>
            <a:ext cx="3898089" cy="3886200"/>
          </a:xfrm>
        </p:spPr>
      </p:pic>
      <p:pic>
        <p:nvPicPr>
          <p:cNvPr id="13" name="Content Placeholder 12" descr="rad_pat_uncertain.eps"/>
          <p:cNvPicPr>
            <a:picLocks noGrp="1" noChangeAspect="1"/>
          </p:cNvPicPr>
          <p:nvPr>
            <p:ph sz="quarter" idx="4"/>
          </p:nvPr>
        </p:nvPicPr>
        <p:blipFill>
          <a:blip r:embed="rId3" cstate="print"/>
          <a:stretch>
            <a:fillRect/>
          </a:stretch>
        </p:blipFill>
        <p:spPr>
          <a:xfrm>
            <a:off x="4789893" y="2708275"/>
            <a:ext cx="3898089" cy="3886200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AC37A-D561-4881-A12A-24721FEF96B3}" type="datetime1">
              <a:rPr lang="en-US" smtClean="0"/>
              <a:pPr/>
              <a:t>6/2/2009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>
            <a:normAutofit/>
          </a:bodyPr>
          <a:lstStyle/>
          <a:p>
            <a:fld id="{96C1E5CA-7085-4B4A-B94A-04E4F0AFC3CA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Radiation Patterns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Fully known channel state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/>
        <p:txBody>
          <a:bodyPr/>
          <a:lstStyle/>
          <a:p>
            <a:r>
              <a:rPr lang="en-US" dirty="0" smtClean="0"/>
              <a:t>Highly unstable channel state</a:t>
            </a:r>
            <a:endParaRPr lang="en-US" dirty="0"/>
          </a:p>
        </p:txBody>
      </p:sp>
      <p:pic>
        <p:nvPicPr>
          <p:cNvPr id="9" name="Content Placeholder 8" descr="rad_pat_certain_small_scale.png"/>
          <p:cNvPicPr>
            <a:picLocks noGrp="1" noChangeAspect="1"/>
          </p:cNvPicPr>
          <p:nvPr>
            <p:ph sz="quarter" idx="2"/>
          </p:nvPr>
        </p:nvPicPr>
        <p:blipFill>
          <a:blip r:embed="rId2"/>
          <a:stretch>
            <a:fillRect/>
          </a:stretch>
        </p:blipFill>
        <p:spPr>
          <a:xfrm>
            <a:off x="381000" y="2754267"/>
            <a:ext cx="4041775" cy="3794216"/>
          </a:xfrm>
        </p:spPr>
      </p:pic>
      <p:pic>
        <p:nvPicPr>
          <p:cNvPr id="10" name="Content Placeholder 9" descr="rad_pat_uncertain_small_scale.png"/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4718050" y="2754267"/>
            <a:ext cx="4041775" cy="3794216"/>
          </a:xfrm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01F68-0399-4B46-A591-A5723B023665}" type="datetime1">
              <a:rPr lang="en-US" smtClean="0"/>
              <a:pPr/>
              <a:t>6/2/2009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6C1E5CA-7085-4B4A-B94A-04E4F0AFC3CA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Radiation Patterns with Regions of Acceptable SINR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Fully known channel state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Highly unstable channel state</a:t>
            </a:r>
            <a:endParaRPr lang="en-US" dirty="0"/>
          </a:p>
        </p:txBody>
      </p:sp>
      <p:pic>
        <p:nvPicPr>
          <p:cNvPr id="9" name="Content Placeholder 8" descr="rad_pat_sinr_certain.eps"/>
          <p:cNvPicPr>
            <a:picLocks noGrp="1" noChangeAspect="1"/>
          </p:cNvPicPr>
          <p:nvPr>
            <p:ph sz="quarter" idx="2"/>
          </p:nvPr>
        </p:nvPicPr>
        <p:blipFill>
          <a:blip r:embed="rId2" cstate="print"/>
          <a:stretch>
            <a:fillRect/>
          </a:stretch>
        </p:blipFill>
        <p:spPr>
          <a:xfrm>
            <a:off x="452843" y="2708275"/>
            <a:ext cx="3898089" cy="3886200"/>
          </a:xfrm>
        </p:spPr>
      </p:pic>
      <p:pic>
        <p:nvPicPr>
          <p:cNvPr id="10" name="Content Placeholder 9" descr="rad_pat_sinr_uncertain.eps"/>
          <p:cNvPicPr>
            <a:picLocks noGrp="1" noChangeAspect="1"/>
          </p:cNvPicPr>
          <p:nvPr>
            <p:ph sz="quarter" idx="4"/>
          </p:nvPr>
        </p:nvPicPr>
        <p:blipFill>
          <a:blip r:embed="rId3" cstate="print"/>
          <a:stretch>
            <a:fillRect/>
          </a:stretch>
        </p:blipFill>
        <p:spPr>
          <a:xfrm>
            <a:off x="4779319" y="2708275"/>
            <a:ext cx="3919237" cy="3886200"/>
          </a:xfrm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D0271A-3A68-47A1-B7A1-5A4332B4DE59}" type="datetime1">
              <a:rPr lang="en-US" smtClean="0"/>
              <a:pPr/>
              <a:t>6/2/2009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>
            <a:normAutofit/>
          </a:bodyPr>
          <a:lstStyle/>
          <a:p>
            <a:fld id="{96C1E5CA-7085-4B4A-B94A-04E4F0AFC3CA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Urban">
  <a:themeElements>
    <a:clrScheme name="Urban">
      <a:dk1>
        <a:sysClr val="windowText" lastClr="000000"/>
      </a:dk1>
      <a:lt1>
        <a:sysClr val="window" lastClr="FFFFFF"/>
      </a:lt1>
      <a:dk2>
        <a:srgbClr val="424456"/>
      </a:dk2>
      <a:lt2>
        <a:srgbClr val="DEDEDE"/>
      </a:lt2>
      <a:accent1>
        <a:srgbClr val="53548A"/>
      </a:accent1>
      <a:accent2>
        <a:srgbClr val="438086"/>
      </a:accent2>
      <a:accent3>
        <a:srgbClr val="A04DA3"/>
      </a:accent3>
      <a:accent4>
        <a:srgbClr val="C4652D"/>
      </a:accent4>
      <a:accent5>
        <a:srgbClr val="8B5D3D"/>
      </a:accent5>
      <a:accent6>
        <a:srgbClr val="5C92B5"/>
      </a:accent6>
      <a:hlink>
        <a:srgbClr val="67AFBD"/>
      </a:hlink>
      <a:folHlink>
        <a:srgbClr val="C2A874"/>
      </a:folHlink>
    </a:clrScheme>
    <a:fontScheme name="Urban">
      <a:majorFont>
        <a:latin typeface="Trebuchet MS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Georgia"/>
        <a:ea typeface=""/>
        <a:cs typeface=""/>
        <a:font script="Jpan" typeface="HG明朝B"/>
        <a:font script="Hang" typeface="맑은 고딕"/>
        <a:font script="Hans" typeface="宋体"/>
        <a:font script="Hant" typeface="新細明體"/>
        <a:font script="Arab" typeface="Arial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Urban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255000"/>
              </a:schemeClr>
            </a:gs>
            <a:gs pos="55000">
              <a:schemeClr val="phClr">
                <a:tint val="12000"/>
                <a:satMod val="255000"/>
              </a:schemeClr>
            </a:gs>
            <a:gs pos="100000">
              <a:schemeClr val="phClr"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gradFill rotWithShape="1">
          <a:gsLst>
            <a:gs pos="0">
              <a:schemeClr val="phClr">
                <a:tint val="43000"/>
                <a:satMod val="165000"/>
              </a:schemeClr>
            </a:gs>
            <a:gs pos="55000">
              <a:schemeClr val="phClr">
                <a:tint val="83000"/>
                <a:satMod val="155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-40000" t="-90000" r="140000" b="19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15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flat" dir="t">
              <a:rot lat="0" lon="0" rev="20040000"/>
            </a:lightRig>
          </a:scene3d>
          <a:sp3d contourW="12700" prstMaterial="dkEdge">
            <a:bevelT w="25400" h="38100" prst="convex"/>
            <a:contourClr>
              <a:schemeClr val="phClr">
                <a:satMod val="115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100000">
              <a:schemeClr val="phClr">
                <a:tint val="80000"/>
                <a:satMod val="250000"/>
              </a:schemeClr>
            </a:gs>
            <a:gs pos="60000">
              <a:schemeClr val="phClr">
                <a:shade val="38000"/>
                <a:satMod val="175000"/>
              </a:schemeClr>
            </a:gs>
            <a:gs pos="0">
              <a:schemeClr val="phClr">
                <a:shade val="30000"/>
                <a:satMod val="175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</a:schemeClr>
              <a:schemeClr val="phClr">
                <a:tint val="96000"/>
                <a:satMod val="15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Urban</Template>
  <TotalTime>1273</TotalTime>
  <Words>1343</Words>
  <Application>Microsoft Office PowerPoint</Application>
  <PresentationFormat>On-screen Show (4:3)</PresentationFormat>
  <Paragraphs>545</Paragraphs>
  <Slides>56</Slides>
  <Notes>17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58" baseType="lpstr">
      <vt:lpstr>Urban</vt:lpstr>
      <vt:lpstr>Document</vt:lpstr>
      <vt:lpstr>Algorithms for the Visualization and Simulation of Mobile Ad Hoc and Cognitive Networks</vt:lpstr>
      <vt:lpstr>Outline</vt:lpstr>
      <vt:lpstr>Introduction</vt:lpstr>
      <vt:lpstr>Algorithms for Mobile Ad Hoc Network Visualization</vt:lpstr>
      <vt:lpstr>Mobile Ad Hoc Networks</vt:lpstr>
      <vt:lpstr>Signal Radiation Patterns</vt:lpstr>
      <vt:lpstr>Radiation Patterns</vt:lpstr>
      <vt:lpstr>Radiation Patterns</vt:lpstr>
      <vt:lpstr>Radiation Patterns with Regions of Acceptable SINR</vt:lpstr>
      <vt:lpstr>Radiation Patterns with Regions of Acceptable SINR</vt:lpstr>
      <vt:lpstr>Digital Terrain</vt:lpstr>
      <vt:lpstr>Terrain Library</vt:lpstr>
      <vt:lpstr>Terrain Library</vt:lpstr>
      <vt:lpstr>Terrain Library</vt:lpstr>
      <vt:lpstr>Lake Detection and Cut Profiles</vt:lpstr>
      <vt:lpstr>Terrain Library</vt:lpstr>
      <vt:lpstr>Terrain Color Maps</vt:lpstr>
      <vt:lpstr>Integration with OMAN</vt:lpstr>
      <vt:lpstr>2D Terrain Visualization</vt:lpstr>
      <vt:lpstr>3D Terrain Visualization</vt:lpstr>
      <vt:lpstr>3D Terrain Visualization</vt:lpstr>
      <vt:lpstr>Conclusion</vt:lpstr>
      <vt:lpstr>A Simplification Algorithm for Visualizing the Structure of Complex Graphs</vt:lpstr>
      <vt:lpstr>Complex Graphs</vt:lpstr>
      <vt:lpstr>Algorithm Overview</vt:lpstr>
      <vt:lpstr>Performance Criteria</vt:lpstr>
      <vt:lpstr>Test Data: Inet Graph</vt:lpstr>
      <vt:lpstr>Test Data: Citation Graph</vt:lpstr>
      <vt:lpstr>N-ring Neighbors</vt:lpstr>
      <vt:lpstr>Inet Graph: 2-ring Neighbors</vt:lpstr>
      <vt:lpstr>Shortest Paths</vt:lpstr>
      <vt:lpstr>Inet Graph: # Shortest Paths</vt:lpstr>
      <vt:lpstr>Eccentricity</vt:lpstr>
      <vt:lpstr>Citation Graph: Eccentricity</vt:lpstr>
      <vt:lpstr>Shortest Distance to a Center Node</vt:lpstr>
      <vt:lpstr>Citation Graph: Shortest Distance to a Center Node</vt:lpstr>
      <vt:lpstr>Shortest Distance to a Leaf Node</vt:lpstr>
      <vt:lpstr>Citation Graph: Shortest Distance to a Leaf Node</vt:lpstr>
      <vt:lpstr>Conclusion</vt:lpstr>
      <vt:lpstr>GPU Based Algorithms for Spectrum Sensing in Cognitive Radio Networks</vt:lpstr>
      <vt:lpstr>Cognitive Networking &amp; Spectrum Sensing</vt:lpstr>
      <vt:lpstr>Why use the GPU?</vt:lpstr>
      <vt:lpstr>Why use the GPU?</vt:lpstr>
      <vt:lpstr>Application to Cognitive Networking</vt:lpstr>
      <vt:lpstr>Energy Detection</vt:lpstr>
      <vt:lpstr>Energy Detection Periodogram Based Detection</vt:lpstr>
      <vt:lpstr>Cyclostationary Spectral Analysis</vt:lpstr>
      <vt:lpstr>FFT Accumulation Method</vt:lpstr>
      <vt:lpstr>Algorithm Implementations: CPU vs GPU</vt:lpstr>
      <vt:lpstr>Energy Detection Results</vt:lpstr>
      <vt:lpstr>FFT Accumulation Method Results</vt:lpstr>
      <vt:lpstr>FFT Accumulation Method Results</vt:lpstr>
      <vt:lpstr>Conclusion</vt:lpstr>
      <vt:lpstr>Final Conclusions</vt:lpstr>
      <vt:lpstr>Acknowledgements</vt:lpstr>
      <vt:lpstr>Questions?</vt:lpstr>
    </vt:vector>
  </TitlesOfParts>
  <Company>Drexel University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Algorithms for the Visualization and Simulation of Mobile Ad Hoc and Cognitive Networks</dc:title>
  <dc:creator>Dan Hennessey</dc:creator>
  <cp:lastModifiedBy>Dan Hennessey</cp:lastModifiedBy>
  <cp:revision>141</cp:revision>
  <dcterms:created xsi:type="dcterms:W3CDTF">2009-05-26T14:57:37Z</dcterms:created>
  <dcterms:modified xsi:type="dcterms:W3CDTF">2009-06-03T06:41:34Z</dcterms:modified>
</cp:coreProperties>
</file>